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8" r:id="rId2"/>
    <p:sldId id="308" r:id="rId3"/>
    <p:sldId id="260" r:id="rId4"/>
    <p:sldId id="343" r:id="rId5"/>
    <p:sldId id="288" r:id="rId6"/>
    <p:sldId id="356" r:id="rId7"/>
    <p:sldId id="263" r:id="rId8"/>
    <p:sldId id="350" r:id="rId9"/>
    <p:sldId id="347" r:id="rId10"/>
    <p:sldId id="313" r:id="rId11"/>
    <p:sldId id="291" r:id="rId12"/>
    <p:sldId id="337" r:id="rId13"/>
    <p:sldId id="355" r:id="rId14"/>
    <p:sldId id="351" r:id="rId15"/>
    <p:sldId id="338" r:id="rId16"/>
    <p:sldId id="352" r:id="rId17"/>
    <p:sldId id="353" r:id="rId18"/>
    <p:sldId id="354" r:id="rId19"/>
    <p:sldId id="349" r:id="rId20"/>
    <p:sldId id="357" r:id="rId21"/>
    <p:sldId id="358" r:id="rId22"/>
    <p:sldId id="348" r:id="rId23"/>
    <p:sldId id="328" r:id="rId24"/>
    <p:sldId id="359" r:id="rId25"/>
    <p:sldId id="363" r:id="rId26"/>
    <p:sldId id="362" r:id="rId27"/>
    <p:sldId id="364" r:id="rId28"/>
    <p:sldId id="367" r:id="rId29"/>
    <p:sldId id="365" r:id="rId3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voorspellen voor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65</c:v>
                </c:pt>
                <c:pt idx="1">
                  <c:v>52</c:v>
                </c:pt>
                <c:pt idx="2">
                  <c:v>57</c:v>
                </c:pt>
                <c:pt idx="3">
                  <c:v>53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voorspellen na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53</c:v>
                </c:pt>
                <c:pt idx="1">
                  <c:v>16</c:v>
                </c:pt>
                <c:pt idx="2">
                  <c:v>44</c:v>
                </c:pt>
                <c:pt idx="3">
                  <c:v>37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voorkennis voor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10</c:v>
                </c:pt>
                <c:pt idx="1">
                  <c:v>26</c:v>
                </c:pt>
                <c:pt idx="2">
                  <c:v>22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voorkennis na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24</c:v>
                </c:pt>
                <c:pt idx="1">
                  <c:v>46</c:v>
                </c:pt>
                <c:pt idx="2">
                  <c:v>37</c:v>
                </c:pt>
                <c:pt idx="3">
                  <c:v>40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waaromvragen voor 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</c:v>
                </c:pt>
              </c:strCache>
            </c:strRef>
          </c:cat>
          <c:val>
            <c:numRef>
              <c:f>Blad1!$F$2:$F$5</c:f>
              <c:numCache>
                <c:formatCode>General</c:formatCode>
                <c:ptCount val="4"/>
                <c:pt idx="0">
                  <c:v>26</c:v>
                </c:pt>
                <c:pt idx="1">
                  <c:v>23</c:v>
                </c:pt>
                <c:pt idx="2">
                  <c:v>22</c:v>
                </c:pt>
                <c:pt idx="3">
                  <c:v>23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waaromvragen na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</c:v>
                </c:pt>
              </c:strCache>
            </c:strRef>
          </c:cat>
          <c:val>
            <c:numRef>
              <c:f>Blad1!$G$2:$G$5</c:f>
              <c:numCache>
                <c:formatCode>General</c:formatCode>
                <c:ptCount val="4"/>
                <c:pt idx="0">
                  <c:v>23</c:v>
                </c:pt>
                <c:pt idx="1">
                  <c:v>39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93312"/>
        <c:axId val="4494848"/>
        <c:axId val="0"/>
      </c:bar3DChart>
      <c:catAx>
        <c:axId val="449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4494848"/>
        <c:crosses val="autoZero"/>
        <c:auto val="1"/>
        <c:lblAlgn val="ctr"/>
        <c:lblOffset val="100"/>
        <c:noMultiLvlLbl val="0"/>
      </c:catAx>
      <c:valAx>
        <c:axId val="449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933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nl-NL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nl-NL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nl-NL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nl-NL"/>
          </a:p>
        </c:txPr>
      </c:legendEntry>
      <c:legendEntry>
        <c:idx val="4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nl-NL"/>
          </a:p>
        </c:txPr>
      </c:legendEntry>
      <c:legendEntry>
        <c:idx val="5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nl-NL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meting 1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66</c:v>
                </c:pt>
                <c:pt idx="1">
                  <c:v>64</c:v>
                </c:pt>
                <c:pt idx="2">
                  <c:v>64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meting 2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76</c:v>
                </c:pt>
                <c:pt idx="1">
                  <c:v>75</c:v>
                </c:pt>
                <c:pt idx="2">
                  <c:v>64</c:v>
                </c:pt>
                <c:pt idx="3">
                  <c:v>74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meting 3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84</c:v>
                </c:pt>
                <c:pt idx="1">
                  <c:v>78</c:v>
                </c:pt>
                <c:pt idx="2">
                  <c:v>78</c:v>
                </c:pt>
                <c:pt idx="3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86528"/>
        <c:axId val="36488320"/>
      </c:barChart>
      <c:catAx>
        <c:axId val="3648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36488320"/>
        <c:crosses val="autoZero"/>
        <c:auto val="1"/>
        <c:lblAlgn val="ctr"/>
        <c:lblOffset val="100"/>
        <c:noMultiLvlLbl val="0"/>
      </c:catAx>
      <c:valAx>
        <c:axId val="3648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865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voormeting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 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5.75</c:v>
                </c:pt>
                <c:pt idx="1">
                  <c:v>6.25</c:v>
                </c:pt>
                <c:pt idx="2">
                  <c:v>5.75</c:v>
                </c:pt>
                <c:pt idx="3">
                  <c:v>6.13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nameting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conditie 1</c:v>
                </c:pt>
                <c:pt idx="1">
                  <c:v>conditie 2</c:v>
                </c:pt>
                <c:pt idx="2">
                  <c:v>conditie 3</c:v>
                </c:pt>
                <c:pt idx="3">
                  <c:v>conditie 4 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8.25</c:v>
                </c:pt>
                <c:pt idx="1">
                  <c:v>8.5</c:v>
                </c:pt>
                <c:pt idx="2">
                  <c:v>7.5</c:v>
                </c:pt>
                <c:pt idx="3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684160"/>
        <c:axId val="78685696"/>
      </c:barChart>
      <c:catAx>
        <c:axId val="7868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78685696"/>
        <c:crosses val="autoZero"/>
        <c:auto val="1"/>
        <c:lblAlgn val="ctr"/>
        <c:lblOffset val="100"/>
        <c:noMultiLvlLbl val="0"/>
      </c:catAx>
      <c:valAx>
        <c:axId val="7868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684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E94DD-FEFD-4AF4-A67E-D507F5D9A79B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E1015-D159-4984-9162-E07BFA8C21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3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DAAC-0133-4993-A232-5DAB181B5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DAAC-0133-4993-A232-5DAB181B55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DAAC-0133-4993-A232-5DAB181B5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DAAC-0133-4993-A232-5DAB181B55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95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16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72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68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6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07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26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87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69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88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5607-D80E-D44B-AC82-1705381EFAD0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012D-256C-B648-ADE6-BFD627B74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61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r="4669"/>
          <a:stretch/>
        </p:blipFill>
        <p:spPr>
          <a:xfrm>
            <a:off x="0" y="6298008"/>
            <a:ext cx="9144000" cy="5716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B165607-D80E-D44B-AC82-1705381EFAD0}" type="datetimeFigureOut">
              <a:rPr lang="nl-NL" smtClean="0"/>
              <a:pPr/>
              <a:t>2-3-2015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E23012D-256C-B648-ADE6-BFD627B7461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09" y="274638"/>
            <a:ext cx="1780544" cy="13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08CD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08CD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08CD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08CD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08CD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03" y="965578"/>
            <a:ext cx="5520328" cy="412328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r="4669"/>
          <a:stretch/>
        </p:blipFill>
        <p:spPr>
          <a:xfrm>
            <a:off x="0" y="6298008"/>
            <a:ext cx="9144000" cy="5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Standaardtaak voormeting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7200800" cy="4525963"/>
          </a:xfrm>
        </p:spPr>
      </p:pic>
    </p:spTree>
    <p:extLst>
      <p:ext uri="{BB962C8B-B14F-4D97-AF65-F5344CB8AC3E}">
        <p14:creationId xmlns:p14="http://schemas.microsoft.com/office/powerpoint/2010/main" val="184189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Nameting: plattegrond maken op een </a:t>
            </a:r>
            <a:b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onbewoond eiland</a:t>
            </a: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2074"/>
            <a:ext cx="4362450" cy="232301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75088"/>
            <a:ext cx="4362450" cy="24574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0" y="1552074"/>
            <a:ext cx="4362450" cy="23230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0" y="3875088"/>
            <a:ext cx="4362450" cy="23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Uitkomsten bij de leerkrachten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200" dirty="0" smtClean="0"/>
              <a:t>Na afloop van de interventie is bij de leerkrachten </a:t>
            </a:r>
            <a:r>
              <a:rPr lang="nl-NL" sz="3200" dirty="0"/>
              <a:t>van de </a:t>
            </a:r>
            <a:r>
              <a:rPr lang="nl-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interventie</a:t>
            </a:r>
            <a:r>
              <a:rPr lang="nl-NL" sz="3200" dirty="0" smtClean="0"/>
              <a:t>condities </a:t>
            </a:r>
            <a:r>
              <a:rPr lang="nl-NL" sz="3200" dirty="0"/>
              <a:t>vergeleken met de </a:t>
            </a:r>
            <a:r>
              <a:rPr lang="nl-NL" sz="3200" dirty="0" smtClean="0"/>
              <a:t>controleconditie het volgende aangetoond. Ze: </a:t>
            </a:r>
            <a:endParaRPr lang="nl-NL" sz="3200" dirty="0"/>
          </a:p>
          <a:p>
            <a:pPr lvl="1"/>
            <a:r>
              <a:rPr lang="nl-NL" sz="3200" dirty="0" smtClean="0"/>
              <a:t>stellen minder </a:t>
            </a:r>
            <a:r>
              <a:rPr lang="nl-NL" sz="3200" dirty="0"/>
              <a:t>vaak denkvragen die om voorspelling vragen en vaker denkvragen die voorkennis </a:t>
            </a:r>
            <a:r>
              <a:rPr lang="nl-NL" sz="3200" dirty="0" smtClean="0"/>
              <a:t>oproepen;</a:t>
            </a:r>
            <a:endParaRPr lang="nl-NL" sz="3200" dirty="0"/>
          </a:p>
          <a:p>
            <a:pPr lvl="1"/>
            <a:r>
              <a:rPr lang="nl-NL" sz="3200" dirty="0" smtClean="0"/>
              <a:t>vinden </a:t>
            </a:r>
            <a:r>
              <a:rPr lang="nl-NL" sz="3200" dirty="0"/>
              <a:t>zichzelf efficiënter geworden gelet op W en </a:t>
            </a:r>
            <a:r>
              <a:rPr lang="nl-NL" sz="3200" dirty="0" smtClean="0"/>
              <a:t>T.</a:t>
            </a:r>
            <a:endParaRPr lang="nl-NL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826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Specifieke uitkomst gelet op </a:t>
            </a:r>
            <a:b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denkvragen stellen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Hypothesen</a:t>
            </a:r>
            <a:r>
              <a:rPr lang="nl-NL" dirty="0" smtClean="0"/>
              <a:t>: </a:t>
            </a:r>
          </a:p>
          <a:p>
            <a:pPr lvl="1"/>
            <a:r>
              <a:rPr lang="nl-NL" dirty="0" smtClean="0"/>
              <a:t>Wat is </a:t>
            </a:r>
            <a:r>
              <a:rPr lang="nl-NL" dirty="0"/>
              <a:t>de aard van de </a:t>
            </a:r>
            <a:r>
              <a:rPr lang="nl-NL" dirty="0" smtClean="0"/>
              <a:t>denkvragen? </a:t>
            </a:r>
          </a:p>
          <a:p>
            <a:pPr lvl="1"/>
            <a:r>
              <a:rPr lang="nl-NL" dirty="0" smtClean="0"/>
              <a:t>Hangt dit samen met de begeleidingsconditie? </a:t>
            </a:r>
          </a:p>
          <a:p>
            <a:r>
              <a:rPr lang="nl-NL" b="1" dirty="0" smtClean="0"/>
              <a:t>Toetsing</a:t>
            </a:r>
            <a:r>
              <a:rPr lang="nl-NL" dirty="0" smtClean="0"/>
              <a:t>: </a:t>
            </a:r>
          </a:p>
          <a:p>
            <a:pPr lvl="1"/>
            <a:r>
              <a:rPr lang="nl-NL" dirty="0" smtClean="0"/>
              <a:t>de transcripten van de voor- en nameting en van de procesmetingen zijn bekeken gelet op denkvragen en deze zijn gecategoriseerd</a:t>
            </a:r>
          </a:p>
          <a:p>
            <a:r>
              <a:rPr lang="nl-NL" b="1" dirty="0" smtClean="0"/>
              <a:t>Uitkomsten</a:t>
            </a:r>
            <a:r>
              <a:rPr lang="nl-NL" dirty="0" smtClean="0"/>
              <a:t>:</a:t>
            </a:r>
            <a:endParaRPr lang="nl-NL" b="1" dirty="0" smtClean="0"/>
          </a:p>
          <a:p>
            <a:pPr lvl="1"/>
            <a:r>
              <a:rPr lang="nl-NL" dirty="0" smtClean="0"/>
              <a:t>er is een opvallende </a:t>
            </a:r>
            <a:r>
              <a:rPr lang="nl-NL" dirty="0"/>
              <a:t>toename van vragen </a:t>
            </a:r>
            <a:br>
              <a:rPr lang="nl-NL" dirty="0"/>
            </a:br>
            <a:r>
              <a:rPr lang="nl-NL" dirty="0" smtClean="0"/>
              <a:t>naar voorkennis </a:t>
            </a:r>
            <a:r>
              <a:rPr lang="nl-NL" dirty="0"/>
              <a:t>in experimentele </a:t>
            </a:r>
            <a:r>
              <a:rPr lang="nl-NL" dirty="0" smtClean="0"/>
              <a:t>condities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vergeleken met controlegroep </a:t>
            </a:r>
            <a:r>
              <a:rPr lang="nl-NL" dirty="0" smtClean="0"/>
              <a:t>(vooral conditie </a:t>
            </a:r>
            <a:r>
              <a:rPr lang="nl-NL" dirty="0"/>
              <a:t>2)</a:t>
            </a:r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Denkvragen stellen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086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9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Uitkomsten bij de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leerlingen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leerlingen van de </a:t>
            </a:r>
            <a:r>
              <a:rPr lang="nl-NL" b="1" dirty="0" smtClean="0"/>
              <a:t>interventiecondities</a:t>
            </a:r>
            <a:r>
              <a:rPr lang="nl-NL" dirty="0" smtClean="0"/>
              <a:t> zijn gemiddeld meer vooruit </a:t>
            </a:r>
            <a:r>
              <a:rPr lang="nl-NL" dirty="0" smtClean="0"/>
              <a:t>gegaan gelet op</a:t>
            </a:r>
          </a:p>
          <a:p>
            <a:pPr lvl="1"/>
            <a:r>
              <a:rPr lang="nl-NL" dirty="0" smtClean="0"/>
              <a:t>rekenvaardigheid</a:t>
            </a:r>
          </a:p>
          <a:p>
            <a:pPr lvl="1"/>
            <a:r>
              <a:rPr lang="nl-NL" dirty="0" smtClean="0"/>
              <a:t>motivatie: minder </a:t>
            </a:r>
            <a:r>
              <a:rPr lang="nl-NL" dirty="0" err="1" smtClean="0"/>
              <a:t>taakvermijdend</a:t>
            </a:r>
            <a:r>
              <a:rPr lang="nl-NL" dirty="0" smtClean="0"/>
              <a:t> gedrag</a:t>
            </a:r>
          </a:p>
          <a:p>
            <a:pPr lvl="1"/>
            <a:r>
              <a:rPr lang="nl-NL" dirty="0" smtClean="0"/>
              <a:t>kennis van Meten en </a:t>
            </a:r>
            <a:r>
              <a:rPr lang="nl-NL" dirty="0" smtClean="0"/>
              <a:t>wegen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6539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Uitkomsten van de Citotoets rekenen</a:t>
            </a:r>
            <a:endParaRPr lang="nl-N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9530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879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der </a:t>
            </a:r>
            <a:r>
              <a:rPr lang="nl-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Aalsvoort</a:t>
            </a: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Slot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Keulen (2014)</a:t>
            </a:r>
            <a:b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Meten en Wegen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Meten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Wegen</a:t>
            </a:r>
            <a:endParaRPr lang="en-US" dirty="0"/>
          </a:p>
        </p:txBody>
      </p:sp>
      <p:pic>
        <p:nvPicPr>
          <p:cNvPr id="8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9" name="Tijdelijke aanduiding voor inhoud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00594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Uitkomsten: Meten en Wegen</a:t>
            </a: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1194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93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Doelstellingen van het project zijn bereikt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1 Leraren slagen er beter in om met kinderen  activiteiten te doen die wetenschap </a:t>
            </a:r>
            <a:r>
              <a:rPr lang="nl-NL" dirty="0"/>
              <a:t>en techniek </a:t>
            </a:r>
            <a:r>
              <a:rPr lang="nl-NL" dirty="0" smtClean="0"/>
              <a:t>verbinden met meten en meetkunde: met kleine onderwijsgroepen werken lukt ze. </a:t>
            </a:r>
          </a:p>
          <a:p>
            <a:pPr marL="0" indent="0">
              <a:buNone/>
            </a:pPr>
            <a:r>
              <a:rPr lang="nl-NL" dirty="0" smtClean="0"/>
              <a:t>2 Kennis en vaardigheden bij leerlingen zijn toegenomen gelet op meten en wegen en getalbegrip.</a:t>
            </a:r>
          </a:p>
          <a:p>
            <a:pPr marL="0" indent="0">
              <a:buNone/>
            </a:pPr>
            <a:r>
              <a:rPr lang="nl-NL" dirty="0" smtClean="0"/>
              <a:t>3 Er is meer </a:t>
            </a:r>
            <a:r>
              <a:rPr lang="nl-NL" dirty="0"/>
              <a:t>duidelijkheid over </a:t>
            </a:r>
            <a:r>
              <a:rPr lang="nl-NL" dirty="0" smtClean="0"/>
              <a:t>effectieve manieren </a:t>
            </a:r>
            <a:r>
              <a:rPr lang="nl-NL" dirty="0"/>
              <a:t>waarop handelingsverlegenheid bij leraren kan </a:t>
            </a:r>
            <a:r>
              <a:rPr lang="nl-NL" dirty="0" smtClean="0"/>
              <a:t>afnemen: elk interventietype werkt.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Wetenschap en techniek verbinden met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gecijferdheid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Onderzoeskproject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eerkrachten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groep 1-2 van 9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basisscholen en drie begeleiders vanuit Marnix en Saxion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53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Conclusies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leerkrachten zijn zonder uitzondering enthousiaster geworden in het bevorderen van W en T. Soms waren ze verrast over het animo </a:t>
            </a:r>
            <a:r>
              <a:rPr lang="nl-NL" dirty="0"/>
              <a:t>van de </a:t>
            </a:r>
            <a:r>
              <a:rPr lang="nl-NL" dirty="0" smtClean="0"/>
              <a:t>kinderen bij dergelijke </a:t>
            </a:r>
            <a:r>
              <a:rPr lang="nl-NL" dirty="0"/>
              <a:t>taken </a:t>
            </a:r>
            <a:r>
              <a:rPr lang="nl-NL" i="1" dirty="0"/>
              <a:t>bij in hun ogen saaie </a:t>
            </a:r>
            <a:r>
              <a:rPr lang="nl-NL" i="1" dirty="0" smtClean="0"/>
              <a:t>activiteiten</a:t>
            </a:r>
            <a:r>
              <a:rPr lang="nl-NL" dirty="0" smtClean="0"/>
              <a:t>. </a:t>
            </a:r>
          </a:p>
          <a:p>
            <a:r>
              <a:rPr lang="nl-NL" dirty="0" smtClean="0"/>
              <a:t>De deelnemende leerkrachten zijn allemaal in het nieuwe schooljaar weer met de activiteiten bezig.</a:t>
            </a:r>
          </a:p>
          <a:p>
            <a:r>
              <a:rPr lang="nl-NL" dirty="0" smtClean="0"/>
              <a:t>De </a:t>
            </a:r>
            <a:r>
              <a:rPr lang="nl-NL" dirty="0"/>
              <a:t>leerkrachten </a:t>
            </a:r>
            <a:r>
              <a:rPr lang="nl-NL" dirty="0" smtClean="0"/>
              <a:t>kregen </a:t>
            </a:r>
            <a:r>
              <a:rPr lang="nl-NL" i="1" dirty="0" smtClean="0"/>
              <a:t>meer </a:t>
            </a:r>
            <a:r>
              <a:rPr lang="nl-NL" i="1" dirty="0"/>
              <a:t>vertrouwen </a:t>
            </a:r>
            <a:r>
              <a:rPr lang="nl-NL" dirty="0" smtClean="0"/>
              <a:t>in </a:t>
            </a:r>
            <a:r>
              <a:rPr lang="nl-NL" dirty="0"/>
              <a:t>hun professionele kennis over W en T. </a:t>
            </a:r>
          </a:p>
        </p:txBody>
      </p:sp>
    </p:spTree>
    <p:extLst>
      <p:ext uri="{BB962C8B-B14F-4D97-AF65-F5344CB8AC3E}">
        <p14:creationId xmlns:p14="http://schemas.microsoft.com/office/powerpoint/2010/main" val="21908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Discussie: bijdrage van de drie condities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Overwegingen: </a:t>
            </a:r>
          </a:p>
          <a:p>
            <a:pPr lvl="1"/>
            <a:r>
              <a:rPr lang="nl-NL" dirty="0" smtClean="0"/>
              <a:t>Effect van persoonlijke begeleiding en professionele bijeenkomsten ontloopt elkaar weinig met uitzondering van aard van denkvragen. </a:t>
            </a:r>
          </a:p>
          <a:p>
            <a:pPr lvl="1"/>
            <a:r>
              <a:rPr lang="nl-NL" dirty="0" smtClean="0"/>
              <a:t>Professionele bijeenkomsten vragen meer tijdsinvestering dan is ingezet. Eigenlijk moeten de leerkrachten al bekend zijn met elkaars onderwijsstijl. </a:t>
            </a:r>
            <a:r>
              <a:rPr lang="nl-NL" dirty="0" smtClean="0"/>
              <a:t>Vervolgens kunnen </a:t>
            </a:r>
            <a:r>
              <a:rPr lang="nl-NL" dirty="0" smtClean="0"/>
              <a:t>ze sneller effectief de videobeelden bespreken en elkaar suggesties geven.</a:t>
            </a:r>
          </a:p>
          <a:p>
            <a:pPr lvl="1"/>
            <a:r>
              <a:rPr lang="nl-NL" dirty="0" smtClean="0"/>
              <a:t>Beter geïnformeerd zijn over Meten en meetkunde als manier om W en T te bevorderen, en </a:t>
            </a:r>
            <a:r>
              <a:rPr lang="nl-NL" dirty="0" smtClean="0"/>
              <a:t>pas daarna </a:t>
            </a:r>
            <a:r>
              <a:rPr lang="nl-NL" dirty="0" smtClean="0"/>
              <a:t>de activiteiten uitvoeren.</a:t>
            </a:r>
          </a:p>
          <a:p>
            <a:pPr lvl="1"/>
            <a:r>
              <a:rPr lang="nl-NL" dirty="0" smtClean="0"/>
              <a:t>DAT instrument maakt gesprek over W en T opvattingen mogelijk.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Opbouw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Kennis maken: vragen verzamelen</a:t>
            </a:r>
          </a:p>
          <a:p>
            <a:r>
              <a:rPr lang="nl-NL" dirty="0" smtClean="0"/>
              <a:t>Informatieve deel</a:t>
            </a:r>
          </a:p>
          <a:p>
            <a:pPr lvl="1"/>
            <a:r>
              <a:rPr lang="nl-NL" dirty="0" smtClean="0"/>
              <a:t>Achtergrond van onderzoeksproject</a:t>
            </a:r>
          </a:p>
          <a:p>
            <a:pPr lvl="1"/>
            <a:r>
              <a:rPr lang="nl-NL" dirty="0" smtClean="0"/>
              <a:t>Videoclip om een idee te krijgen </a:t>
            </a:r>
          </a:p>
          <a:p>
            <a:pPr lvl="1"/>
            <a:r>
              <a:rPr lang="nl-NL" dirty="0"/>
              <a:t>Uitkomsten</a:t>
            </a:r>
          </a:p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Workshopdeel</a:t>
            </a:r>
            <a:r>
              <a:rPr lang="nl-NL" dirty="0" smtClean="0"/>
              <a:t>: </a:t>
            </a:r>
          </a:p>
          <a:p>
            <a:pPr lvl="1"/>
            <a:r>
              <a:rPr lang="nl-NL" dirty="0" smtClean="0"/>
              <a:t>Videoclip bekijken op verdiensten gelet op denkvragen stellen</a:t>
            </a:r>
          </a:p>
          <a:p>
            <a:pPr lvl="1"/>
            <a:r>
              <a:rPr lang="nl-NL" dirty="0" smtClean="0"/>
              <a:t>Betekenis voor praktijk als rekencoördinator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2783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Denkvragen: achtergrond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40000" lnSpcReduction="20000"/>
          </a:bodyPr>
          <a:lstStyle/>
          <a:p>
            <a:r>
              <a:rPr lang="nl-NL" sz="6400" dirty="0" err="1" smtClean="0"/>
              <a:t>Furtak</a:t>
            </a:r>
            <a:r>
              <a:rPr lang="nl-NL" sz="6400" dirty="0" smtClean="0"/>
              <a:t>, E.M., Seidel, T., </a:t>
            </a:r>
            <a:r>
              <a:rPr lang="nl-NL" sz="6400" dirty="0" err="1" smtClean="0"/>
              <a:t>Iverson</a:t>
            </a:r>
            <a:r>
              <a:rPr lang="nl-NL" sz="6400" dirty="0" smtClean="0"/>
              <a:t>, H., &amp; </a:t>
            </a:r>
            <a:r>
              <a:rPr lang="nl-NL" sz="6400" dirty="0" err="1" smtClean="0"/>
              <a:t>Briggs</a:t>
            </a:r>
            <a:r>
              <a:rPr lang="nl-NL" sz="6400" dirty="0" smtClean="0"/>
              <a:t>, D.C.(2012). </a:t>
            </a:r>
            <a:r>
              <a:rPr lang="nl-NL" sz="6400" dirty="0" err="1" smtClean="0"/>
              <a:t>Experimental</a:t>
            </a:r>
            <a:r>
              <a:rPr lang="nl-NL" sz="6400" dirty="0" smtClean="0"/>
              <a:t> </a:t>
            </a:r>
            <a:r>
              <a:rPr lang="nl-NL" sz="6400" dirty="0" err="1" smtClean="0"/>
              <a:t>and</a:t>
            </a:r>
            <a:r>
              <a:rPr lang="nl-NL" sz="6400" dirty="0" smtClean="0"/>
              <a:t> Quasi-</a:t>
            </a:r>
            <a:r>
              <a:rPr lang="nl-NL" sz="6400" dirty="0" err="1" smtClean="0"/>
              <a:t>Experimental</a:t>
            </a:r>
            <a:r>
              <a:rPr lang="nl-NL" sz="6400" dirty="0" smtClean="0"/>
              <a:t> Studies of </a:t>
            </a:r>
            <a:r>
              <a:rPr lang="nl-NL" sz="6400" dirty="0" err="1" smtClean="0"/>
              <a:t>Inquiry-Based</a:t>
            </a:r>
            <a:r>
              <a:rPr lang="nl-NL" sz="6400" dirty="0" smtClean="0"/>
              <a:t> </a:t>
            </a:r>
            <a:r>
              <a:rPr lang="nl-NL" sz="6400" dirty="0" err="1" smtClean="0"/>
              <a:t>Science</a:t>
            </a:r>
            <a:r>
              <a:rPr lang="nl-NL" sz="6400" dirty="0" smtClean="0"/>
              <a:t> Teaching: A Meta-Analysis. </a:t>
            </a:r>
            <a:r>
              <a:rPr lang="nl-NL" sz="6400" i="1" dirty="0" smtClean="0"/>
              <a:t>Review of </a:t>
            </a:r>
            <a:r>
              <a:rPr lang="nl-NL" sz="6400" i="1" dirty="0" err="1" smtClean="0"/>
              <a:t>Educational</a:t>
            </a:r>
            <a:r>
              <a:rPr lang="nl-NL" sz="6400" i="1" dirty="0" smtClean="0"/>
              <a:t> Research, 82</a:t>
            </a:r>
            <a:r>
              <a:rPr lang="nl-NL" sz="6400" dirty="0" smtClean="0"/>
              <a:t>(3), 300-329. </a:t>
            </a:r>
          </a:p>
          <a:p>
            <a:r>
              <a:rPr lang="nl-NL" sz="6400" dirty="0" smtClean="0"/>
              <a:t>Begripsvorming bij W en T voltrekt zich via vragen, proberen, toetsen en concluderen via drie categorieën: </a:t>
            </a:r>
          </a:p>
          <a:p>
            <a:r>
              <a:rPr lang="nl-NL" sz="6400" dirty="0" smtClean="0">
                <a:solidFill>
                  <a:srgbClr val="FF0000"/>
                </a:solidFill>
              </a:rPr>
              <a:t>Categorie 1</a:t>
            </a:r>
            <a:r>
              <a:rPr lang="nl-NL" sz="6400" dirty="0" smtClean="0"/>
              <a:t>: laten komen tot voorspelling en deze laten toetsen (empirische cyclus als wetenschappelijke methode) </a:t>
            </a:r>
          </a:p>
          <a:p>
            <a:r>
              <a:rPr lang="nl-NL" sz="6400" dirty="0" smtClean="0">
                <a:solidFill>
                  <a:srgbClr val="FF0000"/>
                </a:solidFill>
              </a:rPr>
              <a:t>Categorie 2</a:t>
            </a:r>
            <a:r>
              <a:rPr lang="nl-NL" sz="6400" dirty="0" smtClean="0"/>
              <a:t>: aansluiten bij </a:t>
            </a:r>
            <a:r>
              <a:rPr lang="nl-NL" sz="6400" dirty="0"/>
              <a:t>voorkennis </a:t>
            </a:r>
            <a:r>
              <a:rPr lang="nl-NL" sz="6400" dirty="0" smtClean="0"/>
              <a:t>(concepten en begrippen benutten die het kind al heeft)</a:t>
            </a:r>
          </a:p>
          <a:p>
            <a:r>
              <a:rPr lang="nl-NL" sz="6400" dirty="0" smtClean="0">
                <a:solidFill>
                  <a:srgbClr val="FF0000"/>
                </a:solidFill>
              </a:rPr>
              <a:t>Categorie 3</a:t>
            </a:r>
            <a:r>
              <a:rPr lang="nl-NL" sz="6400" dirty="0" smtClean="0"/>
              <a:t>: sociale processen bevorderen (bespreken van ideeën via waaromvragen en tot conclusies komen)</a:t>
            </a:r>
          </a:p>
          <a:p>
            <a:endParaRPr lang="nl-NL" sz="6400" dirty="0"/>
          </a:p>
        </p:txBody>
      </p:sp>
    </p:spTree>
    <p:extLst>
      <p:ext uri="{BB962C8B-B14F-4D97-AF65-F5344CB8AC3E}">
        <p14:creationId xmlns:p14="http://schemas.microsoft.com/office/powerpoint/2010/main" val="1716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Kolom1: voorspellen; kolom 2: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voorkennis;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kolom 3: waaromvragen </a:t>
            </a: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458800"/>
              </p:ext>
            </p:extLst>
          </p:nvPr>
        </p:nvGraphicFramePr>
        <p:xfrm>
          <a:off x="2678920" y="1600201"/>
          <a:ext cx="3786160" cy="4497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023"/>
                <a:gridCol w="986716"/>
                <a:gridCol w="777753"/>
                <a:gridCol w="491484"/>
                <a:gridCol w="508351"/>
                <a:gridCol w="545833"/>
              </a:tblGrid>
              <a:tr h="44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22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Begrijp ik.. maar heb je er ook aan gedacht hoe</a:t>
                      </a:r>
                      <a:endParaRPr lang="nl-NL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het eiland er uit ziet?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 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Ja, vol met bomen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38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23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Vol met bomen. Oké en vogels en bomen, wat doen die dan?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Weet ik niet. 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517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24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Die zit in een boom. Maar hij mag niet ontsnappen, hoe ga je dat doen dan?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Aan een touw vastbinden.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25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Wat eet deze papegaai? Weet jij dat?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nee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64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26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Weet je wat een giraf eet, B, want jij hebt ook een giraf gekozen zie ik. Weet je wat die eet?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(knikt nee)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27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Waarom heb je een giraf gekozen?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takken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517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28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Maar het klopt wel……Maar waarom heb jij een giraf gekozen B?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38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Omdat ik ……. in de dierentuin</a:t>
                      </a:r>
                      <a:endParaRPr lang="nl-NL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gezien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4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Kolom1: voorspellen; kolom 2: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voorkennis;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kolom 3: waaromvragen </a:t>
            </a: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958971"/>
              </p:ext>
            </p:extLst>
          </p:nvPr>
        </p:nvGraphicFramePr>
        <p:xfrm>
          <a:off x="2678920" y="1600201"/>
          <a:ext cx="3786160" cy="4453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023"/>
                <a:gridCol w="986716"/>
                <a:gridCol w="777753"/>
                <a:gridCol w="491484"/>
                <a:gridCol w="508351"/>
                <a:gridCol w="545833"/>
              </a:tblGrid>
              <a:tr h="44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22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Begrijp ik.. maar heb je er ook aan gedacht hoe</a:t>
                      </a:r>
                      <a:endParaRPr lang="nl-NL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het eiland er uit ziet?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 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Ja, vol met bomen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38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23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Vol met bomen. Oké en vogels en bomen, wat doen die dan?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X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Weet ik niet. 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517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24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Die zit in een boom. Maar hij mag niet ontsnappen, hoe ga je dat doen dan?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X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Aan een touw vastbinden.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25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Wat eet deze papegaai? Weet jij dat?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X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nee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64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26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Weet je wat een giraf eet, B, want jij hebt ook een giraf gekozen zie ik. Weet je wat die eet?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(knikt nee)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27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Waarom heb je een giraf gekozen?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X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takken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517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28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Maar het klopt wel……Maar waarom heb jij een giraf gekozen B?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X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38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Omdat ik ……. in de dierentuin</a:t>
                      </a:r>
                      <a:endParaRPr lang="nl-NL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gezien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4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Kolom1: voorspellen; kolom 2: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voorkennis;</a:t>
            </a: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kolom 3: waaromvragen </a:t>
            </a:r>
            <a:endParaRPr lang="en-US" sz="28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896053"/>
              </p:ext>
            </p:extLst>
          </p:nvPr>
        </p:nvGraphicFramePr>
        <p:xfrm>
          <a:off x="2682299" y="1532224"/>
          <a:ext cx="3779402" cy="4654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014"/>
                <a:gridCol w="977432"/>
                <a:gridCol w="428516"/>
                <a:gridCol w="611488"/>
                <a:gridCol w="491952"/>
              </a:tblGrid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Maar wat gebeurt er?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(Zegt niets)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Hij drijft niet. Hé, waarom niet?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476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Omdat, omdat, omdat dat dingetje er niet op gaat drijven en niet naar de overkant gaat.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En jij (wijst kind A aan), probeer die van jou eens? 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Drijft ook niet.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35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Nou  B, wat denk jij? Want jouw poppetje moet ook nog zijn brood brengen.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Kind B legt hout met brood in het water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35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Maar weet je wat dit is? (wijst plankje aan). Waar ligt jouw brood op? 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35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Weet het niet. (Andere kinderen steken vinger op)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 kijk mogen ze je helpen? 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Knikt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Ja, A, waar ligt het op?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Op een hout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35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En waar kwamen wij nu achter? Waar kwamen we nu achter D? Wat doet hout?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Hout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Zinkt hout of drijft hout?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drijft hout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476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Nou willen we toch dat die mevrouw vier broodjes krijgt, dus wat moeten we nu gebruiken?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Hout (kind C); ijzer (kind D)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2875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Kolom1: voorspellen; kolom 2: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voorkennis;</a:t>
            </a: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kolom 3: waaromvragen </a:t>
            </a:r>
            <a:endParaRPr lang="en-US" sz="28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682299" y="1532224"/>
          <a:ext cx="3779402" cy="4654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014"/>
                <a:gridCol w="977432"/>
                <a:gridCol w="428516"/>
                <a:gridCol w="611488"/>
                <a:gridCol w="491952"/>
              </a:tblGrid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Maar wat gebeurt er?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(Zegt niets)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Hij drijft niet. Hé, waarom niet?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476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Omdat, omdat, omdat dat dingetje er niet op gaat drijven en niet naar de overkant gaat.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En jij (wijst kind A aan), probeer die van jou eens? 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Drijft ook niet.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35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Nou  B, wat denk jij? Want jouw poppetje moet ook nog zijn brood brengen.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Kind B legt hout met brood in het water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35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Maar weet je wat dit is? (wijst plankje aan). Waar ligt jouw brood op? 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 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35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Weet het niet. (Andere kinderen steken vinger op)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 kijk mogen ze je helpen? 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Knikt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Ja, A, waar ligt het op?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 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Op een hout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35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En waar kwamen wij nu achter? Waar kwamen we nu achter D? Wat doet hout?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Hout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Zinkt hout of drijft hout?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1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drijft hout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476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Nou willen we toch dat die mevrouw vier broodjes krijgt, dus wat moeten we nu gebruiken?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X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Hout (kind C); ijzer (kind D)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nl-NL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2875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Toepassing denkvragen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nl-NL" sz="2400" dirty="0" smtClean="0"/>
              <a:t>Uit onderzoek blijkt dat gelegenheid tot handelen alleen, niet voldoende is: een kind leert niet vanzelf conclusies trekken</a:t>
            </a:r>
          </a:p>
          <a:p>
            <a:r>
              <a:rPr lang="nl-NL" sz="2400" dirty="0" smtClean="0"/>
              <a:t>Spelen is een manier om te handelen gedreven door eigen nieuwsgierigheid: nieuwsgierigheid uitlokken via vragen kan daar aan bijdragen</a:t>
            </a:r>
          </a:p>
          <a:p>
            <a:r>
              <a:rPr lang="nl-NL" sz="2400" dirty="0" smtClean="0"/>
              <a:t>De vragen veronderstellen </a:t>
            </a:r>
            <a:r>
              <a:rPr lang="nl-NL" sz="2400" b="1" dirty="0" smtClean="0">
                <a:solidFill>
                  <a:srgbClr val="FF0000"/>
                </a:solidFill>
              </a:rPr>
              <a:t>timing</a:t>
            </a:r>
            <a:r>
              <a:rPr lang="nl-NL" sz="2400" dirty="0" smtClean="0"/>
              <a:t>: </a:t>
            </a:r>
            <a:endParaRPr lang="nl-NL" sz="2400" dirty="0" smtClean="0"/>
          </a:p>
          <a:p>
            <a:pPr lvl="1"/>
            <a:r>
              <a:rPr lang="nl-NL" sz="1800" dirty="0" smtClean="0"/>
              <a:t>laten </a:t>
            </a:r>
            <a:r>
              <a:rPr lang="nl-NL" sz="1800" dirty="0" smtClean="0"/>
              <a:t>komen tot voorspelling en deze laten toetsen als je iets nog niet hebt kunnen verkennen (voelen, bewegen, kijken wat een ander kind ermee doet) </a:t>
            </a:r>
            <a:endParaRPr lang="nl-NL" sz="1800" dirty="0" smtClean="0"/>
          </a:p>
          <a:p>
            <a:pPr lvl="1"/>
            <a:r>
              <a:rPr lang="nl-NL" sz="1800" dirty="0" smtClean="0"/>
              <a:t>aansluiten </a:t>
            </a:r>
            <a:r>
              <a:rPr lang="nl-NL" sz="1800" dirty="0" smtClean="0"/>
              <a:t>bij </a:t>
            </a:r>
            <a:r>
              <a:rPr lang="nl-NL" sz="1800" dirty="0"/>
              <a:t>voorkennis </a:t>
            </a:r>
            <a:r>
              <a:rPr lang="nl-NL" sz="1800" dirty="0" smtClean="0"/>
              <a:t>is belangrijk maar door nadruk op praten en daarmee vraag-antwoord cyclus kan ook tot afgeleid raken leiden als je op elkaar moet </a:t>
            </a:r>
            <a:r>
              <a:rPr lang="nl-NL" sz="1800" dirty="0" smtClean="0"/>
              <a:t>wachten</a:t>
            </a:r>
          </a:p>
          <a:p>
            <a:pPr lvl="1"/>
            <a:r>
              <a:rPr lang="nl-NL" sz="1800" dirty="0" smtClean="0"/>
              <a:t>sociale </a:t>
            </a:r>
            <a:r>
              <a:rPr lang="nl-NL" sz="1800" dirty="0" smtClean="0"/>
              <a:t>processen bevorderen komt niet vanzelf tot stand; in kleine onderwijsgroep werken vergt ervaringstijd en veel positieve bemoediging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2161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Opbouw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Kennis maken: vragen verzamelen</a:t>
            </a:r>
          </a:p>
          <a:p>
            <a:r>
              <a:rPr lang="nl-NL" dirty="0"/>
              <a:t>Informatieve deel</a:t>
            </a:r>
          </a:p>
          <a:p>
            <a:pPr lvl="1"/>
            <a:r>
              <a:rPr lang="nl-NL" dirty="0"/>
              <a:t>Achtergrond van onderzoeksproject</a:t>
            </a:r>
          </a:p>
          <a:p>
            <a:pPr lvl="1"/>
            <a:r>
              <a:rPr lang="nl-NL" dirty="0"/>
              <a:t>Videoclip om een idee te krijgen </a:t>
            </a:r>
          </a:p>
          <a:p>
            <a:pPr lvl="1"/>
            <a:r>
              <a:rPr lang="nl-NL" dirty="0"/>
              <a:t>Uitkomsten</a:t>
            </a:r>
          </a:p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Workshopdeel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Videoclip bekijken op verdiensten gelet op denkvragen stellen</a:t>
            </a:r>
          </a:p>
          <a:p>
            <a:pPr lvl="1"/>
            <a:r>
              <a:rPr lang="nl-NL" dirty="0"/>
              <a:t>Betekenis voor praktijk als rekencoördinator 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291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Opbouw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Kennis maken: vragen verzamelen</a:t>
            </a:r>
          </a:p>
          <a:p>
            <a:r>
              <a:rPr lang="nl-NL" dirty="0"/>
              <a:t>Informatieve deel</a:t>
            </a:r>
          </a:p>
          <a:p>
            <a:pPr lvl="1"/>
            <a:r>
              <a:rPr lang="nl-NL" dirty="0"/>
              <a:t>Achtergrond van onderzoeksproject</a:t>
            </a:r>
          </a:p>
          <a:p>
            <a:pPr lvl="1"/>
            <a:r>
              <a:rPr lang="nl-NL" dirty="0"/>
              <a:t>Videoclip om een idee te krijgen </a:t>
            </a:r>
          </a:p>
          <a:p>
            <a:pPr lvl="1"/>
            <a:r>
              <a:rPr lang="nl-NL" dirty="0"/>
              <a:t>Uitkomsten</a:t>
            </a:r>
          </a:p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Workshopdeel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Videoclip bekijken op verdiensten gelet op denkvragen stellen</a:t>
            </a:r>
          </a:p>
          <a:p>
            <a:pPr lvl="1"/>
            <a:r>
              <a:rPr lang="nl-NL" dirty="0"/>
              <a:t>Betekenis voor praktijk als rekencoördinator 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940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Wetenschappelijke redenen voor het onderzoek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Onderwijsleeromgeving beter benutten via onderwijs in kleine groepen </a:t>
            </a:r>
          </a:p>
          <a:p>
            <a:r>
              <a:rPr lang="nl-NL" dirty="0" smtClean="0"/>
              <a:t>Verschillen tussen kinderen gelet op ontluikende </a:t>
            </a:r>
            <a:r>
              <a:rPr lang="nl-NL" dirty="0" err="1" smtClean="0"/>
              <a:t>gecijferdheid</a:t>
            </a:r>
            <a:r>
              <a:rPr lang="nl-NL" dirty="0" smtClean="0"/>
              <a:t> en interesse voor W en T accepteren als een </a:t>
            </a:r>
            <a:r>
              <a:rPr lang="nl-NL" dirty="0" err="1" smtClean="0"/>
              <a:t>kindkenmerk</a:t>
            </a:r>
            <a:r>
              <a:rPr lang="nl-NL" dirty="0" smtClean="0"/>
              <a:t>. </a:t>
            </a:r>
          </a:p>
          <a:p>
            <a:r>
              <a:rPr lang="nl-NL" dirty="0" smtClean="0"/>
              <a:t>Leerkrachten weten niet zo goed hoe ze W en T kunnen </a:t>
            </a:r>
            <a:r>
              <a:rPr lang="nl-NL" dirty="0" smtClean="0"/>
              <a:t>onderwijzen, </a:t>
            </a:r>
            <a:r>
              <a:rPr lang="nl-NL" dirty="0" smtClean="0"/>
              <a:t>en ze zien ook niet het verband met </a:t>
            </a:r>
            <a:r>
              <a:rPr lang="nl-NL" dirty="0" err="1" smtClean="0"/>
              <a:t>gecijferdheid</a:t>
            </a:r>
            <a:r>
              <a:rPr lang="nl-NL" dirty="0" smtClean="0"/>
              <a:t>. </a:t>
            </a:r>
          </a:p>
          <a:p>
            <a:r>
              <a:rPr lang="nl-NL" dirty="0" smtClean="0"/>
              <a:t>Speels ontdekkingen kunnen doen en gelegenheid om te oefenen maken het ervaren van W en T verschijnselen beter mogelijk.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7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Doelstellingen van het project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1 </a:t>
            </a:r>
            <a:r>
              <a:rPr lang="nl-NL" u="sng" dirty="0" smtClean="0"/>
              <a:t>Leraren </a:t>
            </a:r>
            <a:r>
              <a:rPr lang="nl-NL" u="sng" dirty="0"/>
              <a:t>zijn effectiever</a:t>
            </a:r>
            <a:r>
              <a:rPr lang="nl-NL" dirty="0"/>
              <a:t>: </a:t>
            </a:r>
            <a:r>
              <a:rPr lang="nl-NL" dirty="0" smtClean="0"/>
              <a:t>optimale aansluiting </a:t>
            </a:r>
            <a:r>
              <a:rPr lang="nl-NL" dirty="0"/>
              <a:t>tussen aanbod en interesse van de leerlingen bij </a:t>
            </a:r>
            <a:r>
              <a:rPr lang="nl-NL" dirty="0" smtClean="0"/>
              <a:t>activiteiten </a:t>
            </a:r>
            <a:r>
              <a:rPr lang="nl-NL" dirty="0"/>
              <a:t>die </a:t>
            </a:r>
            <a:r>
              <a:rPr lang="nl-NL" dirty="0" smtClean="0"/>
              <a:t>wetenschap </a:t>
            </a:r>
            <a:r>
              <a:rPr lang="nl-NL" dirty="0"/>
              <a:t>en techniek </a:t>
            </a:r>
            <a:r>
              <a:rPr lang="nl-NL" dirty="0" smtClean="0"/>
              <a:t>verbinden met meten en meetkunde </a:t>
            </a:r>
          </a:p>
          <a:p>
            <a:pPr marL="0" indent="0">
              <a:buNone/>
            </a:pPr>
            <a:r>
              <a:rPr lang="nl-NL" dirty="0" smtClean="0"/>
              <a:t>2 </a:t>
            </a:r>
            <a:r>
              <a:rPr lang="nl-NL" u="sng" dirty="0" smtClean="0"/>
              <a:t>Toename </a:t>
            </a:r>
            <a:r>
              <a:rPr lang="nl-NL" u="sng" dirty="0"/>
              <a:t>van </a:t>
            </a:r>
            <a:r>
              <a:rPr lang="nl-NL" u="sng" dirty="0" smtClean="0"/>
              <a:t>kennis en vaardigheden bij leerlingen</a:t>
            </a:r>
            <a:r>
              <a:rPr lang="nl-NL" dirty="0" smtClean="0"/>
              <a:t> gelet op wetenschap </a:t>
            </a:r>
            <a:r>
              <a:rPr lang="nl-NL" dirty="0"/>
              <a:t>en </a:t>
            </a:r>
            <a:r>
              <a:rPr lang="nl-NL" dirty="0" smtClean="0"/>
              <a:t>techniek en getalbegrip</a:t>
            </a:r>
          </a:p>
          <a:p>
            <a:pPr marL="0" indent="0">
              <a:buNone/>
            </a:pPr>
            <a:r>
              <a:rPr lang="nl-NL" dirty="0" smtClean="0"/>
              <a:t>3 </a:t>
            </a:r>
            <a:r>
              <a:rPr lang="nl-NL" u="sng" dirty="0" smtClean="0"/>
              <a:t>Meer </a:t>
            </a:r>
            <a:r>
              <a:rPr lang="nl-NL" u="sng" dirty="0"/>
              <a:t>duidelijkheid</a:t>
            </a:r>
            <a:r>
              <a:rPr lang="nl-NL" dirty="0"/>
              <a:t> over </a:t>
            </a:r>
            <a:r>
              <a:rPr lang="nl-NL" dirty="0" smtClean="0"/>
              <a:t>effectieve manieren </a:t>
            </a:r>
            <a:r>
              <a:rPr lang="nl-NL" dirty="0"/>
              <a:t>waarop handelingsverlegenheid bij leraren kan afnemen</a:t>
            </a:r>
          </a:p>
          <a:p>
            <a:pPr marL="0" indent="0">
              <a:buNone/>
            </a:pPr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3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Deelnemers aan het project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b="1" dirty="0" smtClean="0"/>
              <a:t>Deelnemers scholen regio Deventer:</a:t>
            </a:r>
            <a:endParaRPr lang="en-US" b="1" dirty="0"/>
          </a:p>
          <a:p>
            <a:pPr lvl="1"/>
            <a:r>
              <a:rPr lang="nl-NL" dirty="0" smtClean="0"/>
              <a:t>Deventer: De kleine planeet</a:t>
            </a:r>
          </a:p>
          <a:p>
            <a:pPr lvl="1"/>
            <a:r>
              <a:rPr lang="nl-NL" dirty="0" smtClean="0"/>
              <a:t>Twello: De oase</a:t>
            </a:r>
          </a:p>
          <a:p>
            <a:pPr lvl="1"/>
            <a:r>
              <a:rPr lang="nl-NL" dirty="0" smtClean="0"/>
              <a:t>Bathmen: Dorpsschool</a:t>
            </a:r>
          </a:p>
          <a:p>
            <a:pPr lvl="1"/>
            <a:r>
              <a:rPr lang="nl-NL" dirty="0" smtClean="0"/>
              <a:t>Laren (Gld): De </a:t>
            </a:r>
            <a:r>
              <a:rPr lang="nl-NL" dirty="0" err="1" smtClean="0"/>
              <a:t>branink</a:t>
            </a:r>
            <a:endParaRPr lang="nl-NL" dirty="0" smtClean="0"/>
          </a:p>
          <a:p>
            <a:pPr lvl="1"/>
            <a:r>
              <a:rPr lang="nl-NL" dirty="0" smtClean="0"/>
              <a:t>Apeldoorn: </a:t>
            </a:r>
            <a:r>
              <a:rPr lang="nl-NL" dirty="0" err="1" smtClean="0"/>
              <a:t>Rietendakschool</a:t>
            </a:r>
            <a:endParaRPr lang="nl-NL" dirty="0" smtClean="0"/>
          </a:p>
          <a:p>
            <a:pPr lvl="0"/>
            <a:r>
              <a:rPr lang="nl-NL" b="1" dirty="0" smtClean="0"/>
              <a:t>Deelnemers scholen regio Utrecht:</a:t>
            </a:r>
          </a:p>
          <a:p>
            <a:pPr lvl="1"/>
            <a:r>
              <a:rPr lang="nl-NL" dirty="0" smtClean="0"/>
              <a:t>Utrecht: De blauwe </a:t>
            </a:r>
            <a:r>
              <a:rPr lang="nl-NL" dirty="0" err="1" smtClean="0"/>
              <a:t>aventurijn</a:t>
            </a:r>
            <a:endParaRPr lang="nl-NL" dirty="0" smtClean="0"/>
          </a:p>
          <a:p>
            <a:pPr lvl="1"/>
            <a:r>
              <a:rPr lang="nl-NL" dirty="0" smtClean="0"/>
              <a:t>Utrecht: De brug</a:t>
            </a:r>
          </a:p>
          <a:p>
            <a:pPr lvl="1"/>
            <a:r>
              <a:rPr lang="nl-NL" dirty="0" smtClean="0"/>
              <a:t>Nijkerk: Oranje Nassauschool</a:t>
            </a:r>
          </a:p>
          <a:p>
            <a:pPr lvl="1"/>
            <a:r>
              <a:rPr lang="nl-NL" dirty="0" smtClean="0"/>
              <a:t>Barneveld: De fontein</a:t>
            </a:r>
          </a:p>
          <a:p>
            <a:pPr lvl="0"/>
            <a:r>
              <a:rPr lang="nl-NL" dirty="0" smtClean="0"/>
              <a:t>Docent/begeleiders pabo APO Saxion Hogeschool en Marnix </a:t>
            </a:r>
            <a:r>
              <a:rPr lang="nl-NL" dirty="0"/>
              <a:t>Academie </a:t>
            </a:r>
            <a:r>
              <a:rPr lang="nl-NL" dirty="0" smtClean="0"/>
              <a:t>Utrecht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4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nl-NL" sz="2400" b="1" dirty="0" smtClean="0"/>
              <a:t>Conditie 1</a:t>
            </a:r>
            <a:r>
              <a:rPr lang="nl-NL" sz="2400" dirty="0" smtClean="0"/>
              <a:t>: activiteiten </a:t>
            </a:r>
            <a:r>
              <a:rPr lang="nl-NL" sz="2400" dirty="0"/>
              <a:t>worden </a:t>
            </a:r>
            <a:r>
              <a:rPr lang="nl-NL" sz="2400" dirty="0" smtClean="0"/>
              <a:t>aangereikt. Daarnaast </a:t>
            </a:r>
            <a:r>
              <a:rPr lang="nl-NL" sz="2400" dirty="0"/>
              <a:t>didactische </a:t>
            </a:r>
            <a:r>
              <a:rPr lang="nl-NL" sz="2400" dirty="0" smtClean="0"/>
              <a:t>vaardigheden bevorderen gelet op het aanbieden en begeleiden van activiteiten die zowel wetenschap en techniek als vaardigheid in meten en meetkunde via </a:t>
            </a:r>
            <a:r>
              <a:rPr lang="nl-NL" sz="2400" i="1" dirty="0" smtClean="0"/>
              <a:t>tweewekelijkse</a:t>
            </a:r>
            <a:r>
              <a:rPr lang="nl-NL" sz="2400" dirty="0" smtClean="0"/>
              <a:t> begeleidingsgesprekken. </a:t>
            </a:r>
          </a:p>
          <a:p>
            <a:r>
              <a:rPr lang="nl-NL" sz="2400" b="1" dirty="0" smtClean="0"/>
              <a:t>Conditie 2</a:t>
            </a:r>
            <a:r>
              <a:rPr lang="nl-NL" sz="2400" dirty="0" smtClean="0"/>
              <a:t>: activiteiten </a:t>
            </a:r>
            <a:r>
              <a:rPr lang="nl-NL" sz="2400" dirty="0"/>
              <a:t>worden </a:t>
            </a:r>
            <a:r>
              <a:rPr lang="nl-NL" sz="2400" dirty="0" smtClean="0"/>
              <a:t>aangereikt. Daarnaast </a:t>
            </a:r>
            <a:r>
              <a:rPr lang="nl-NL" sz="2400" dirty="0"/>
              <a:t>didactische vaardigheden bevorderen gelet op het aanbieden en begeleiden van activiteiten </a:t>
            </a:r>
            <a:r>
              <a:rPr lang="nl-NL" sz="2400" dirty="0" smtClean="0"/>
              <a:t>via </a:t>
            </a:r>
            <a:r>
              <a:rPr lang="nl-NL" sz="2400" i="1" dirty="0" smtClean="0"/>
              <a:t>vijf </a:t>
            </a:r>
            <a:r>
              <a:rPr lang="nl-NL" sz="2400" dirty="0" smtClean="0"/>
              <a:t>professionele bijeenkomsten. </a:t>
            </a:r>
          </a:p>
          <a:p>
            <a:r>
              <a:rPr lang="nl-NL" sz="2400" b="1" dirty="0" smtClean="0"/>
              <a:t>Conditie 3</a:t>
            </a:r>
            <a:r>
              <a:rPr lang="nl-NL" sz="2400" dirty="0" smtClean="0"/>
              <a:t>: activiteiten </a:t>
            </a:r>
            <a:r>
              <a:rPr lang="nl-NL" sz="2400" dirty="0"/>
              <a:t>worden </a:t>
            </a:r>
            <a:r>
              <a:rPr lang="nl-NL" sz="2400" dirty="0" smtClean="0"/>
              <a:t>aangereikt</a:t>
            </a:r>
          </a:p>
          <a:p>
            <a:r>
              <a:rPr lang="nl-NL" sz="2400" b="1" dirty="0" smtClean="0"/>
              <a:t>Conditie 4</a:t>
            </a:r>
            <a:r>
              <a:rPr lang="nl-NL" sz="2400" dirty="0" smtClean="0"/>
              <a:t>: geen begeleiding en geen activiteiten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6086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videoclip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water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7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Opbouw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Kennis maken: vragen verzamelen</a:t>
            </a:r>
          </a:p>
          <a:p>
            <a:r>
              <a:rPr lang="nl-NL" dirty="0" smtClean="0"/>
              <a:t>Informatieve deel</a:t>
            </a:r>
          </a:p>
          <a:p>
            <a:pPr lvl="1"/>
            <a:r>
              <a:rPr lang="nl-NL" dirty="0" smtClean="0"/>
              <a:t>Onderzoeksproject</a:t>
            </a:r>
          </a:p>
          <a:p>
            <a:pPr lvl="1"/>
            <a:r>
              <a:rPr lang="nl-NL" dirty="0" smtClean="0"/>
              <a:t>Achtergrond</a:t>
            </a:r>
          </a:p>
          <a:p>
            <a:pPr lvl="1"/>
            <a:r>
              <a:rPr lang="nl-NL" dirty="0" smtClean="0"/>
              <a:t>Videoclip om een idee te krijgen </a:t>
            </a:r>
          </a:p>
          <a:p>
            <a:pPr lvl="1"/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Uitkomsten</a:t>
            </a:r>
          </a:p>
          <a:p>
            <a:r>
              <a:rPr lang="nl-NL" dirty="0" smtClean="0"/>
              <a:t>Workshopdeel: </a:t>
            </a:r>
          </a:p>
          <a:p>
            <a:pPr lvl="1"/>
            <a:r>
              <a:rPr lang="nl-NL" dirty="0" smtClean="0"/>
              <a:t>Videoclip bekijken op verdiensten gelet op denkvragen stellen</a:t>
            </a:r>
          </a:p>
          <a:p>
            <a:pPr lvl="1"/>
            <a:r>
              <a:rPr lang="nl-NL" dirty="0" smtClean="0"/>
              <a:t>Betekenis voor praktijk als rekencoördinator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751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1756</Words>
  <Application>Microsoft Office PowerPoint</Application>
  <PresentationFormat>Diavoorstelling (4:3)</PresentationFormat>
  <Paragraphs>417</Paragraphs>
  <Slides>29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PowerPoint-presentatie</vt:lpstr>
      <vt:lpstr>Wetenschap en techniek verbinden met gecijferdheid</vt:lpstr>
      <vt:lpstr>Opbouw</vt:lpstr>
      <vt:lpstr>Wetenschappelijke redenen voor het onderzoek</vt:lpstr>
      <vt:lpstr>Doelstellingen van het project</vt:lpstr>
      <vt:lpstr>Deelnemers aan het project</vt:lpstr>
      <vt:lpstr>Condities</vt:lpstr>
      <vt:lpstr>    videoclip van water meten</vt:lpstr>
      <vt:lpstr>Opbouw</vt:lpstr>
      <vt:lpstr>Standaardtaak voormeting</vt:lpstr>
      <vt:lpstr>Nameting: plattegrond maken op een  onbewoond eiland</vt:lpstr>
      <vt:lpstr>Uitkomsten bij de leerkrachten</vt:lpstr>
      <vt:lpstr>Specifieke uitkomst gelet op  denkvragen stellen</vt:lpstr>
      <vt:lpstr>     Denkvragen stellen</vt:lpstr>
      <vt:lpstr>Uitkomsten bij de leerlingen</vt:lpstr>
      <vt:lpstr>Uitkomsten van de Citotoets rekenen</vt:lpstr>
      <vt:lpstr>Van der Aalsvoort, Slot en Van Keulen (2014) Instrument Meten en Wegen</vt:lpstr>
      <vt:lpstr>Uitkomsten: Meten en Wegen</vt:lpstr>
      <vt:lpstr>Doelstellingen van het project zijn bereikt</vt:lpstr>
      <vt:lpstr>Conclusies</vt:lpstr>
      <vt:lpstr>Discussie: bijdrage van de drie condities</vt:lpstr>
      <vt:lpstr>Opbouw</vt:lpstr>
      <vt:lpstr>Denkvragen: achtergrond</vt:lpstr>
      <vt:lpstr>Kolom1: voorspellen; kolom 2: voorkennis; kolom 3: waaromvragen </vt:lpstr>
      <vt:lpstr>Kolom1: voorspellen; kolom 2: voorkennis; kolom 3: waaromvragen </vt:lpstr>
      <vt:lpstr>Kolom1: voorspellen; kolom 2: voorkennis; kolom 3: waaromvragen </vt:lpstr>
      <vt:lpstr>Kolom1: voorspellen; kolom 2: voorkennis; kolom 3: waaromvragen </vt:lpstr>
      <vt:lpstr>Toepassing denkvragen </vt:lpstr>
      <vt:lpstr>Opbouw</vt:lpstr>
    </vt:vector>
  </TitlesOfParts>
  <Company>獫票楧栮捯洀鉭曮㞱Û뜰⠲쎔딁烊皭〼፥ᙼ䕸忤઱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Judy Ballast</dc:creator>
  <cp:lastModifiedBy>Gebruiker</cp:lastModifiedBy>
  <cp:revision>57</cp:revision>
  <dcterms:created xsi:type="dcterms:W3CDTF">2013-09-10T10:16:47Z</dcterms:created>
  <dcterms:modified xsi:type="dcterms:W3CDTF">2015-03-02T13:26:41Z</dcterms:modified>
</cp:coreProperties>
</file>