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31" r:id="rId2"/>
    <p:sldId id="339" r:id="rId3"/>
    <p:sldId id="359" r:id="rId4"/>
    <p:sldId id="341" r:id="rId5"/>
    <p:sldId id="342" r:id="rId6"/>
    <p:sldId id="343" r:id="rId7"/>
    <p:sldId id="344" r:id="rId8"/>
    <p:sldId id="360" r:id="rId9"/>
    <p:sldId id="348" r:id="rId10"/>
    <p:sldId id="349" r:id="rId11"/>
    <p:sldId id="350" r:id="rId12"/>
    <p:sldId id="351" r:id="rId13"/>
    <p:sldId id="352" r:id="rId14"/>
    <p:sldId id="353" r:id="rId15"/>
    <p:sldId id="354" r:id="rId16"/>
    <p:sldId id="355" r:id="rId17"/>
    <p:sldId id="356" r:id="rId18"/>
    <p:sldId id="363" r:id="rId19"/>
    <p:sldId id="365" r:id="rId20"/>
    <p:sldId id="366" r:id="rId21"/>
    <p:sldId id="368" r:id="rId22"/>
    <p:sldId id="369" r:id="rId23"/>
    <p:sldId id="370" r:id="rId24"/>
    <p:sldId id="357" r:id="rId25"/>
    <p:sldId id="358" r:id="rId26"/>
    <p:sldId id="361" r:id="rId27"/>
    <p:sldId id="362" r:id="rId28"/>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varScale="1">
        <p:scale>
          <a:sx n="72" d="100"/>
          <a:sy n="72" d="100"/>
        </p:scale>
        <p:origin x="1326" y="72"/>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pPr/>
              <a:t>20-2-2015</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pPr/>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70A9A77E-D0E2-4AC2-B1E7-68246F389E17}" type="slidenum">
              <a:rPr lang="nl-NL" smtClean="0"/>
              <a:pPr/>
              <a:t>2</a:t>
            </a:fld>
            <a:endParaRPr lang="nl-NL"/>
          </a:p>
        </p:txBody>
      </p:sp>
    </p:spTree>
    <p:extLst>
      <p:ext uri="{BB962C8B-B14F-4D97-AF65-F5344CB8AC3E}">
        <p14:creationId xmlns:p14="http://schemas.microsoft.com/office/powerpoint/2010/main" val="3140550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dirty="0" smtClean="0">
                <a:latin typeface="Arial" pitchFamily="34" charset="0"/>
              </a:rPr>
              <a:t>Passende Perspectieven – rekenen, wegwijzer, p. 20</a:t>
            </a:r>
          </a:p>
          <a:p>
            <a:r>
              <a:rPr lang="nl-NL" altLang="nl-NL" dirty="0" smtClean="0">
                <a:latin typeface="Arial" pitchFamily="34" charset="0"/>
              </a:rPr>
              <a:t>De meest voorkomende huidige onderwijspraktijk is, dat de leerkracht aan de hand van een methode onderwijs geeft en daarbij al dan niet tegen problemen aanloopt. </a:t>
            </a:r>
          </a:p>
          <a:p>
            <a:endParaRPr lang="nl-NL" altLang="nl-NL" dirty="0" smtClean="0">
              <a:latin typeface="Arial" pitchFamily="34" charset="0"/>
            </a:endParaRPr>
          </a:p>
          <a:p>
            <a:r>
              <a:rPr lang="nl-NL" altLang="nl-NL" dirty="0" smtClean="0">
                <a:latin typeface="Arial" pitchFamily="34" charset="0"/>
              </a:rPr>
              <a:t>Een deel van deze leerlingen komt niet verder dan eind niveau groep 5 (bovenste plaatje). De consequentie hiervan is dat deze leerlingen onderdelen van de domeinen uit de bovenbouw van het basisonderwijs niet aangeboden krijgen en het aanbod sterk gericht is op het domein Getallen. Dit terwijl ook domeinen uit de bovenbouw onderdelen bevatten die voor de doelgroepen van Passende perspectieven functioneel zijn.</a:t>
            </a:r>
          </a:p>
          <a:p>
            <a:r>
              <a:rPr lang="nl-NL" altLang="nl-NL" dirty="0" smtClean="0">
                <a:latin typeface="Arial" pitchFamily="34" charset="0"/>
              </a:rPr>
              <a:t>Passende Perspectieven streeft naar een andere balans in het aanbod. Het idee is dat de leerling eerder toekomt aan de onderdelen uit de bovenbouw door ruimte te creëren in het aanbod van de (onder- en) middenbouw (onderste plaatje). Keuzes die Passende Perspectieven maakt richten zich op het niveau van handelen en op perspectiefrijke strategieën voor de leerling. Het plaatje laat zien, dat de leerlingen weliswaar niet alle stof tot op formeel niveau beheersen, maar wel zo veel mogelijk domeinen aangeboden krijgen, zij het op basaler niveau. Het uiteindelijke doel hiervan is dat een brede basis wordt gelegd voor een goede aansluiting op het vervolgonderwijs waar deze leerlingen naartoe gaan.</a:t>
            </a:r>
          </a:p>
          <a:p>
            <a:endParaRPr lang="nl-NL" altLang="nl-NL" dirty="0" smtClean="0">
              <a:latin typeface="Arial" pitchFamily="34" charset="0"/>
            </a:endParaRPr>
          </a:p>
        </p:txBody>
      </p:sp>
      <p:sp>
        <p:nvSpPr>
          <p:cNvPr id="4608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B6FD9673-827D-4ABC-9055-59B05E18AA53}" type="slidenum">
              <a:rPr lang="en-US" altLang="nl-NL" sz="1200" baseline="0" smtClean="0"/>
              <a:pPr/>
              <a:t>14</a:t>
            </a:fld>
            <a:endParaRPr lang="en-US" altLang="nl-NL" sz="1200" baseline="0" smtClean="0"/>
          </a:p>
        </p:txBody>
      </p:sp>
    </p:spTree>
    <p:extLst>
      <p:ext uri="{BB962C8B-B14F-4D97-AF65-F5344CB8AC3E}">
        <p14:creationId xmlns:p14="http://schemas.microsoft.com/office/powerpoint/2010/main" val="381167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nl-NL" dirty="0" smtClean="0"/>
              <a:t>Stap 5 is niet gekoppeld aan een bijeenkomst, maar aan een periode</a:t>
            </a:r>
          </a:p>
          <a:p>
            <a:pPr>
              <a:buNone/>
            </a:pPr>
            <a:r>
              <a:rPr lang="nl-NL" dirty="0" smtClean="0"/>
              <a:t>van uitvoeren.</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18</a:t>
            </a:fld>
            <a:endParaRPr lang="en-US"/>
          </a:p>
        </p:txBody>
      </p:sp>
    </p:spTree>
    <p:extLst>
      <p:ext uri="{BB962C8B-B14F-4D97-AF65-F5344CB8AC3E}">
        <p14:creationId xmlns:p14="http://schemas.microsoft.com/office/powerpoint/2010/main" val="378330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3756943-777D-4043-BF9B-DA0AF7F2CAC2}" type="slidenum">
              <a:rPr lang="en-US" smtClean="0"/>
              <a:pPr>
                <a:defRPr/>
              </a:pPr>
              <a:t>19</a:t>
            </a:fld>
            <a:endParaRPr lang="en-US"/>
          </a:p>
        </p:txBody>
      </p:sp>
    </p:spTree>
    <p:extLst>
      <p:ext uri="{BB962C8B-B14F-4D97-AF65-F5344CB8AC3E}">
        <p14:creationId xmlns:p14="http://schemas.microsoft.com/office/powerpoint/2010/main" val="11776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Gebruik hier de opdracht over het kladblaadje/denkpapier in bijlage 5.3.</a:t>
            </a:r>
          </a:p>
          <a:p>
            <a:endParaRPr lang="nl-NL" dirty="0" smtClean="0"/>
          </a:p>
          <a:p>
            <a:r>
              <a:rPr lang="nl-NL" dirty="0" smtClean="0"/>
              <a:t>Bij</a:t>
            </a:r>
            <a:r>
              <a:rPr lang="nl-NL" baseline="0" dirty="0" smtClean="0"/>
              <a:t> de opgave 4 groepjes van 6 kinderen zijn 5 mogelijke leerlingoplossingen zichtbaar. Op de dia zie je 1 oplossing, bekijk bijlage 5.3 voor de andere 4 oplossingen…</a:t>
            </a:r>
          </a:p>
          <a:p>
            <a:endParaRPr lang="nl-NL" baseline="0" dirty="0" smtClean="0"/>
          </a:p>
          <a:p>
            <a:r>
              <a:rPr lang="nl-NL" baseline="0" dirty="0" smtClean="0"/>
              <a:t>Wat zou jij zelf verwachten?</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20</a:t>
            </a:fld>
            <a:endParaRPr lang="en-US"/>
          </a:p>
        </p:txBody>
      </p:sp>
    </p:spTree>
    <p:extLst>
      <p:ext uri="{BB962C8B-B14F-4D97-AF65-F5344CB8AC3E}">
        <p14:creationId xmlns:p14="http://schemas.microsoft.com/office/powerpoint/2010/main" val="73788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21</a:t>
            </a:fld>
            <a:endParaRPr lang="en-US"/>
          </a:p>
        </p:txBody>
      </p:sp>
    </p:spTree>
    <p:extLst>
      <p:ext uri="{BB962C8B-B14F-4D97-AF65-F5344CB8AC3E}">
        <p14:creationId xmlns:p14="http://schemas.microsoft.com/office/powerpoint/2010/main" val="410722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22</a:t>
            </a:fld>
            <a:endParaRPr lang="en-US"/>
          </a:p>
        </p:txBody>
      </p:sp>
    </p:spTree>
    <p:extLst>
      <p:ext uri="{BB962C8B-B14F-4D97-AF65-F5344CB8AC3E}">
        <p14:creationId xmlns:p14="http://schemas.microsoft.com/office/powerpoint/2010/main" val="232690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nl-NL" dirty="0" smtClean="0"/>
              <a:t>Hier kunnen voorbeelden</a:t>
            </a:r>
            <a:r>
              <a:rPr lang="nl-NL" baseline="0" dirty="0" smtClean="0"/>
              <a:t> van cito-toetsboekjes van individuele leerlingen worden gebruikt. Op opgaveniveau is vaak vooruitgang te zien. Per categorie kijken.</a:t>
            </a:r>
          </a:p>
          <a:p>
            <a:endParaRPr lang="nl-NL" baseline="0" dirty="0" smtClean="0"/>
          </a:p>
          <a:p>
            <a:r>
              <a:rPr lang="nl-NL" baseline="0" dirty="0" smtClean="0"/>
              <a:t>In de methodetoets kan ook per onderdeel, per doel naar beheersing worden gekeken (80% of meer goed bij een onderdeel uit de methodetoets dat ook is gekozen in de doelenlijst)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Arial" charset="0"/>
                <a:ea typeface="+mn-ea"/>
                <a:cs typeface="+mn-cs"/>
              </a:rPr>
              <a:t>Op het moment dat een school onderbouwd de keuze maakt om bepaalde doelen niet na te streven, zullen de leerlingen lager (of anders) scoren op die onderdelen op de Cito toets, wat zal leiden tot een lagere vaardigheisscore. De onderdelen die ze wel hebben gehad, kunnen niet met Cito worden gemeten, omdat die in een andere toets zitten. </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Arial" charset="0"/>
                <a:ea typeface="+mn-ea"/>
                <a:cs typeface="+mn-cs"/>
              </a:rPr>
              <a:t>Advies (ook van het Cito): toets die extra onderdelen met de methodegebonden toetsen.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Arial" charset="0"/>
                <a:ea typeface="+mn-ea"/>
                <a:cs typeface="+mn-cs"/>
              </a:rPr>
              <a:t>Houd er rekening mee dat de leerlingen op onderdelen lager zullen scoren. Laat de toets afnemen door de leerkracht die altijd de rekenlessen geeft en niet door de groepsleerkracht. Zet eventueel een paar aandachtspunten op het bord. Neem de toets desgewenst  twee keer af, een keer conform Cito voorschriften en een keer zoals je het gevoelsmatig zou willen doen. Let tijdens de afname ook op bv leesvaardigheid (struikelt de leerling daarover?), onrust bij de leerling, impulsief gedrag, etc. </a:t>
            </a:r>
          </a:p>
          <a:p>
            <a:endParaRPr lang="nl-NL" baseline="0" dirty="0" smtClean="0"/>
          </a:p>
          <a:p>
            <a:r>
              <a:rPr lang="nl-NL" baseline="0" dirty="0" smtClean="0"/>
              <a:t>Als begeleider is het hier van belang te benadrukken dat er eerst aandacht voor het volgen van het leerproces nodig is, dat kan door observaties, leerlingwerk en kindgesprekken. Daarna komen de resultaten vaak per kind ook in toetsresultaten tot uiting. Eerst het proces, dan het product… En niet andersom! </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23</a:t>
            </a:fld>
            <a:endParaRPr lang="en-US"/>
          </a:p>
        </p:txBody>
      </p:sp>
    </p:spTree>
    <p:extLst>
      <p:ext uri="{BB962C8B-B14F-4D97-AF65-F5344CB8AC3E}">
        <p14:creationId xmlns:p14="http://schemas.microsoft.com/office/powerpoint/2010/main" val="72480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482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7B3DB-0148-4F38-8DC8-C5D335D28356}" type="slidenum">
              <a:rPr lang="nl-NL"/>
              <a:pPr fontAlgn="base">
                <a:spcBef>
                  <a:spcPct val="0"/>
                </a:spcBef>
                <a:spcAft>
                  <a:spcPct val="0"/>
                </a:spcAft>
              </a:pPr>
              <a:t>24</a:t>
            </a:fld>
            <a:endParaRPr lang="nl-NL"/>
          </a:p>
        </p:txBody>
      </p:sp>
    </p:spTree>
    <p:extLst>
      <p:ext uri="{BB962C8B-B14F-4D97-AF65-F5344CB8AC3E}">
        <p14:creationId xmlns:p14="http://schemas.microsoft.com/office/powerpoint/2010/main" val="23248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25</a:t>
            </a:fld>
            <a:endParaRPr lang="nl-NL" dirty="0"/>
          </a:p>
        </p:txBody>
      </p:sp>
    </p:spTree>
    <p:extLst>
      <p:ext uri="{BB962C8B-B14F-4D97-AF65-F5344CB8AC3E}">
        <p14:creationId xmlns:p14="http://schemas.microsoft.com/office/powerpoint/2010/main" val="369640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8100" y="9432925"/>
            <a:ext cx="2944813" cy="496888"/>
          </a:xfrm>
          <a:prstGeom prst="rect">
            <a:avLst/>
          </a:prstGeom>
          <a:noFill/>
          <a:ln w="9525">
            <a:noFill/>
            <a:miter lim="800000"/>
            <a:headEnd/>
            <a:tailEnd/>
          </a:ln>
          <a:effectLst/>
        </p:spPr>
        <p:txBody>
          <a:bodyPr anchor="b"/>
          <a:lstStyle/>
          <a:p>
            <a:pPr algn="r" eaLnBrk="1" hangingPunct="1"/>
            <a:fld id="{7037A003-7A2F-4F02-A932-DBB6486C68B8}" type="slidenum">
              <a:rPr lang="en-US" sz="1200" baseline="0"/>
              <a:pPr algn="r" eaLnBrk="1" hangingPunct="1"/>
              <a:t>3</a:t>
            </a:fld>
            <a:endParaRPr lang="en-US" sz="1200" baseline="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nl-NL" b="1" dirty="0" smtClean="0"/>
              <a:t>Leerroute 1:</a:t>
            </a:r>
            <a:endParaRPr lang="nl-NL" dirty="0" smtClean="0"/>
          </a:p>
          <a:p>
            <a:pPr eaLnBrk="1" hangingPunct="1"/>
            <a:r>
              <a:rPr lang="nl-NL" dirty="0" smtClean="0"/>
              <a:t>Leerlingen met </a:t>
            </a:r>
            <a:r>
              <a:rPr lang="nl-NL" i="1" dirty="0" smtClean="0"/>
              <a:t>voldoende cognitieve capaciteiten</a:t>
            </a:r>
            <a:r>
              <a:rPr lang="nl-NL" dirty="0" smtClean="0"/>
              <a:t> met een specifieke beperking die in staat worden geacht met extra (didactische) inspanningen/aanpassingen/hulpmiddelen minimaal 1F te halen.</a:t>
            </a:r>
          </a:p>
          <a:p>
            <a:pPr eaLnBrk="1" hangingPunct="1"/>
            <a:endParaRPr lang="nl-NL" b="1" dirty="0" smtClean="0"/>
          </a:p>
          <a:p>
            <a:pPr eaLnBrk="1" hangingPunct="1"/>
            <a:r>
              <a:rPr lang="nl-NL" b="1" dirty="0" smtClean="0"/>
              <a:t>Leerroute 2:</a:t>
            </a:r>
            <a:endParaRPr lang="nl-NL" dirty="0" smtClean="0"/>
          </a:p>
          <a:p>
            <a:pPr eaLnBrk="1" hangingPunct="1"/>
            <a:r>
              <a:rPr lang="nl-NL" dirty="0" smtClean="0"/>
              <a:t>Leerlingen met minder cognitieve capaciteiten die 1F nog niet halen, maar die in staat worden geacht met extra (didactische) inspanningen/aanpassingen/hulpmiddelen 1F alsnog te halen.</a:t>
            </a:r>
          </a:p>
          <a:p>
            <a:pPr eaLnBrk="1" hangingPunct="1"/>
            <a:endParaRPr lang="nl-NL" b="1" dirty="0" smtClean="0"/>
          </a:p>
          <a:p>
            <a:pPr eaLnBrk="1" hangingPunct="1"/>
            <a:r>
              <a:rPr lang="nl-NL" b="1" dirty="0" smtClean="0"/>
              <a:t>Leerroute 3:</a:t>
            </a:r>
            <a:endParaRPr lang="nl-NL" dirty="0" smtClean="0"/>
          </a:p>
          <a:p>
            <a:pPr eaLnBrk="1" hangingPunct="1"/>
            <a:r>
              <a:rPr lang="nl-NL" dirty="0" smtClean="0"/>
              <a:t>Leerlingen met minder cognitieve capaciteiten die 1F nog niet halen, maar die in staat worden geacht met extra (didactische) inspanningen/aanpassingen/hulpmiddelen verder te komen dan nu het geval is.</a:t>
            </a:r>
          </a:p>
          <a:p>
            <a:pPr eaLnBrk="1" hangingPunct="1"/>
            <a:endParaRPr lang="nl-NL" dirty="0" smtClean="0"/>
          </a:p>
        </p:txBody>
      </p:sp>
    </p:spTree>
    <p:extLst>
      <p:ext uri="{BB962C8B-B14F-4D97-AF65-F5344CB8AC3E}">
        <p14:creationId xmlns:p14="http://schemas.microsoft.com/office/powerpoint/2010/main" val="114501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z="1200" kern="1200" dirty="0" smtClean="0">
                <a:solidFill>
                  <a:schemeClr val="tx1"/>
                </a:solidFill>
                <a:effectLst/>
                <a:latin typeface="Arial" charset="0"/>
                <a:ea typeface="+mn-ea"/>
                <a:cs typeface="+mn-cs"/>
              </a:rPr>
              <a:t>Toelichting:</a:t>
            </a:r>
            <a:br>
              <a:rPr lang="nl-NL" sz="1200" kern="1200" dirty="0" smtClean="0">
                <a:solidFill>
                  <a:schemeClr val="tx1"/>
                </a:solidFill>
                <a:effectLst/>
                <a:latin typeface="Arial" charset="0"/>
                <a:ea typeface="+mn-ea"/>
                <a:cs typeface="+mn-cs"/>
              </a:rPr>
            </a:br>
            <a:r>
              <a:rPr lang="nl-NL" sz="1200" kern="1200" dirty="0" smtClean="0">
                <a:solidFill>
                  <a:schemeClr val="tx1"/>
                </a:solidFill>
                <a:effectLst/>
                <a:latin typeface="Arial" charset="0"/>
                <a:ea typeface="+mn-ea"/>
                <a:cs typeface="+mn-cs"/>
              </a:rPr>
              <a:t>De begeleider kan ervoor kiezen om de discussie tijdens de presentatie met het hele team aan de hand van de stellingen  te voeren. Als er een veilige sfeer in het team is, met veel respect voor elkaars mening, is ook mogelijk de oefening ‘hoekenwerk’ te doen met het hele team. Het hele team is dan letterlijk in beweging en positioneert zich in de ruimte op een denkbeeldige diagonaal. Zie daarvoor bijlage 1.5</a:t>
            </a:r>
            <a:endParaRPr lang="nl-NL"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F51337-E679-4293-87A6-E6752507F246}" type="slidenum">
              <a:rPr lang="nl-NL"/>
              <a:pPr fontAlgn="base">
                <a:spcBef>
                  <a:spcPct val="0"/>
                </a:spcBef>
                <a:spcAft>
                  <a:spcPct val="0"/>
                </a:spcAft>
              </a:pPr>
              <a:t>7</a:t>
            </a:fld>
            <a:endParaRPr lang="nl-NL"/>
          </a:p>
        </p:txBody>
      </p:sp>
    </p:spTree>
    <p:extLst>
      <p:ext uri="{BB962C8B-B14F-4D97-AF65-F5344CB8AC3E}">
        <p14:creationId xmlns:p14="http://schemas.microsoft.com/office/powerpoint/2010/main" val="127417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8</a:t>
            </a:fld>
            <a:endParaRPr lang="nl-NL" dirty="0"/>
          </a:p>
        </p:txBody>
      </p:sp>
    </p:spTree>
    <p:extLst>
      <p:ext uri="{BB962C8B-B14F-4D97-AF65-F5344CB8AC3E}">
        <p14:creationId xmlns:p14="http://schemas.microsoft.com/office/powerpoint/2010/main" val="38947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Arial" charset="0"/>
                <a:ea typeface="+mn-ea"/>
                <a:cs typeface="+mn-cs"/>
              </a:rPr>
              <a:t>Toelichting</a:t>
            </a:r>
          </a:p>
          <a:p>
            <a:r>
              <a:rPr lang="nl-NL" sz="1200" kern="1200" dirty="0" smtClean="0">
                <a:solidFill>
                  <a:schemeClr val="tx1"/>
                </a:solidFill>
                <a:effectLst/>
                <a:latin typeface="Arial" charset="0"/>
                <a:ea typeface="+mn-ea"/>
                <a:cs typeface="+mn-cs"/>
              </a:rPr>
              <a:t>Voorwaarde voor het invoeren van Passende perspectieven is dat het team al vertrouwd is met handelingsgericht werken (HGW). Er zijn natuurlijk allerlei standpunten en meningen over hoe HGW het meest optimaal uitgewerkt kan worden en scholen verschillen daarin sterk. Basaal is dat er gewerkt wordt met een groepsplan rekenen in de stam- of niveaugroep. De school maakt onderscheid tussen groepsoverzicht (per half jaar) en groepsplannen (minstens vier keer per jaar voor een periode van 8-10 weken). Bij convergente differentiatie (klassikale rekeninstructie) is in het groepsplan rekenen onderscheid tussen basislijn, subgroepen en individuele leerlingen. De groepsplannen zijn nodig bij de nulmeting van Passende perspectieven en worden uitgebouwd in stap 2.</a:t>
            </a:r>
            <a:endParaRPr lang="nl-NL" sz="1200" kern="1200" dirty="0">
              <a:solidFill>
                <a:schemeClr val="tx1"/>
              </a:solidFill>
              <a:effectLst/>
              <a:latin typeface="Arial" charset="0"/>
              <a:ea typeface="+mn-ea"/>
              <a:cs typeface="+mn-cs"/>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9F458-9218-40F5-B61E-E0A708F5FA91}" type="slidenum">
              <a:rPr lang="nl-NL"/>
              <a:pPr fontAlgn="base">
                <a:spcBef>
                  <a:spcPct val="0"/>
                </a:spcBef>
                <a:spcAft>
                  <a:spcPct val="0"/>
                </a:spcAft>
              </a:pPr>
              <a:t>9</a:t>
            </a:fld>
            <a:endParaRPr lang="nl-NL"/>
          </a:p>
        </p:txBody>
      </p:sp>
    </p:spTree>
    <p:extLst>
      <p:ext uri="{BB962C8B-B14F-4D97-AF65-F5344CB8AC3E}">
        <p14:creationId xmlns:p14="http://schemas.microsoft.com/office/powerpoint/2010/main" val="125204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Arial" charset="0"/>
                <a:ea typeface="+mn-ea"/>
                <a:cs typeface="+mn-cs"/>
              </a:rPr>
              <a:t>In 2012 is het boekje 'Van kerndoel tot leerlijn' (Van der Stap) verschenen en vanaf dat moment door veel (met name </a:t>
            </a:r>
            <a:r>
              <a:rPr lang="nl-NL" sz="1200" kern="1200" dirty="0" err="1" smtClean="0">
                <a:solidFill>
                  <a:schemeClr val="tx1"/>
                </a:solidFill>
                <a:effectLst/>
                <a:latin typeface="Arial" charset="0"/>
                <a:ea typeface="+mn-ea"/>
                <a:cs typeface="+mn-cs"/>
              </a:rPr>
              <a:t>sbo</a:t>
            </a:r>
            <a:r>
              <a:rPr lang="nl-NL" sz="1200" kern="1200" dirty="0" smtClean="0">
                <a:solidFill>
                  <a:schemeClr val="tx1"/>
                </a:solidFill>
                <a:effectLst/>
                <a:latin typeface="Arial" charset="0"/>
                <a:ea typeface="+mn-ea"/>
                <a:cs typeface="+mn-cs"/>
              </a:rPr>
              <a:t>-scholen) in gebruik genomen. Op het eerste gezicht lijkt het of in het boekje al min of meer is gedaan wat Passende Perspectieven ook doet. Er zijn immers ook keuzes in doelen gemaakt. Er is echter een wezenlijk verschil in uitgangspunten en doelstelling. </a:t>
            </a:r>
            <a:br>
              <a:rPr lang="nl-NL" sz="1200" kern="1200" dirty="0" smtClean="0">
                <a:solidFill>
                  <a:schemeClr val="tx1"/>
                </a:solidFill>
                <a:effectLst/>
                <a:latin typeface="Arial" charset="0"/>
                <a:ea typeface="+mn-ea"/>
                <a:cs typeface="+mn-cs"/>
              </a:rPr>
            </a:br>
            <a:r>
              <a:rPr lang="nl-NL" sz="1200" kern="1200" dirty="0" smtClean="0">
                <a:solidFill>
                  <a:schemeClr val="tx1"/>
                </a:solidFill>
                <a:effectLst/>
                <a:latin typeface="Arial" charset="0"/>
                <a:ea typeface="+mn-ea"/>
                <a:cs typeface="+mn-cs"/>
              </a:rPr>
              <a:t>Van der Stap heeft </a:t>
            </a:r>
            <a:r>
              <a:rPr lang="nl-NL" sz="1200" i="1" kern="1200" dirty="0" smtClean="0">
                <a:solidFill>
                  <a:schemeClr val="tx1"/>
                </a:solidFill>
                <a:effectLst/>
                <a:latin typeface="Arial" charset="0"/>
                <a:ea typeface="+mn-ea"/>
                <a:cs typeface="+mn-cs"/>
              </a:rPr>
              <a:t>de achterstand als uitgangspunt </a:t>
            </a:r>
            <a:r>
              <a:rPr lang="nl-NL" sz="1200" kern="1200" dirty="0" smtClean="0">
                <a:solidFill>
                  <a:schemeClr val="tx1"/>
                </a:solidFill>
                <a:effectLst/>
                <a:latin typeface="Arial" charset="0"/>
                <a:ea typeface="+mn-ea"/>
                <a:cs typeface="+mn-cs"/>
              </a:rPr>
              <a:t>genomen</a:t>
            </a:r>
            <a:r>
              <a:rPr lang="nl-NL" sz="1200" i="1" kern="1200" dirty="0" smtClean="0">
                <a:solidFill>
                  <a:schemeClr val="tx1"/>
                </a:solidFill>
                <a:effectLst/>
                <a:latin typeface="Arial" charset="0"/>
                <a:ea typeface="+mn-ea"/>
                <a:cs typeface="+mn-cs"/>
              </a:rPr>
              <a:t>.</a:t>
            </a:r>
            <a:r>
              <a:rPr lang="nl-NL" sz="1200" kern="1200" dirty="0" smtClean="0">
                <a:solidFill>
                  <a:schemeClr val="tx1"/>
                </a:solidFill>
                <a:effectLst/>
                <a:latin typeface="Arial" charset="0"/>
                <a:ea typeface="+mn-ea"/>
                <a:cs typeface="+mn-cs"/>
              </a:rPr>
              <a:t> Ze is uitgegaan van een groep leerlingen zonder achterstand (de 1.0 lijn), een groep leerlingen met 1 ½ jaar achterstand (de 0.75 lijn) en een groep met drie jaar achterstand (de 0.5 lijn). Met dat uitgangspunt is vervolgens de stof die moet worden aangeboden uitgesmeerd over acht leerjaren. Voor de 0.5 lijn betekent dit bijvoorbeeld dat de stof tot en met groep 5 wordt aangeboden in acht jaar in plaats van in vijf jaar. Voor de 0.5 lijn betekent dit dus, dat de stof uit de bovenbouw niet of nauwelijks aan bod komt. Voor de 0.75 lijn wordt de stof tot halverwege groep 7 aangeboden in acht jaar.</a:t>
            </a:r>
            <a:br>
              <a:rPr lang="nl-NL" sz="1200" kern="1200" dirty="0" smtClean="0">
                <a:solidFill>
                  <a:schemeClr val="tx1"/>
                </a:solidFill>
                <a:effectLst/>
                <a:latin typeface="Arial" charset="0"/>
                <a:ea typeface="+mn-ea"/>
                <a:cs typeface="+mn-cs"/>
              </a:rPr>
            </a:br>
            <a:r>
              <a:rPr lang="nl-NL" sz="1200" kern="1200" dirty="0" smtClean="0">
                <a:solidFill>
                  <a:schemeClr val="tx1"/>
                </a:solidFill>
                <a:effectLst/>
                <a:latin typeface="Arial" charset="0"/>
                <a:ea typeface="+mn-ea"/>
                <a:cs typeface="+mn-cs"/>
              </a:rPr>
              <a:t>Passende Perspectieven gaat uit van het ijsbergmodel en van het handelingsmodel en maakt al in een eerder stadium keuzes in doelen, afhankelijk van het ontwikkelingsperspectief van de leerling. Er wordt minder lang geïnvesteerd in het bereiken van het formele niveau, om ook toe te komen aan onderdelen uit de domeinen uit de bovenbouw. Met name voor de leerlingen uit leerroute 3 (vergelijkbaar met 0.5 lijn van </a:t>
            </a:r>
            <a:r>
              <a:rPr lang="nl-NL" sz="1200" kern="1200" dirty="0" err="1" smtClean="0">
                <a:solidFill>
                  <a:schemeClr val="tx1"/>
                </a:solidFill>
                <a:effectLst/>
                <a:latin typeface="Arial" charset="0"/>
                <a:ea typeface="+mn-ea"/>
                <a:cs typeface="+mn-cs"/>
              </a:rPr>
              <a:t>Van</a:t>
            </a:r>
            <a:r>
              <a:rPr lang="nl-NL" sz="1200" kern="1200" dirty="0" smtClean="0">
                <a:solidFill>
                  <a:schemeClr val="tx1"/>
                </a:solidFill>
                <a:effectLst/>
                <a:latin typeface="Arial" charset="0"/>
                <a:ea typeface="+mn-ea"/>
                <a:cs typeface="+mn-cs"/>
              </a:rPr>
              <a:t> der Stap) zijn bepaalde doelen uit de bovenbouw functioneel. Denk bijvoorbeeld aan bepaalde meetcontexten (inhoud, meettechniek), hoge digitale tijd, schatten, grafieken lezen. (zie</a:t>
            </a:r>
            <a:r>
              <a:rPr lang="nl-NL" sz="1200" kern="1200" baseline="0" dirty="0" smtClean="0">
                <a:solidFill>
                  <a:schemeClr val="tx1"/>
                </a:solidFill>
                <a:effectLst/>
                <a:latin typeface="Arial" charset="0"/>
                <a:ea typeface="+mn-ea"/>
                <a:cs typeface="+mn-cs"/>
              </a:rPr>
              <a:t> ook dia 15)</a:t>
            </a:r>
            <a:endParaRPr lang="nl-NL" sz="1200" kern="1200" dirty="0" smtClean="0">
              <a:solidFill>
                <a:schemeClr val="tx1"/>
              </a:solidFill>
              <a:effectLst/>
              <a:latin typeface="Arial" charset="0"/>
              <a:ea typeface="+mn-ea"/>
              <a:cs typeface="+mn-cs"/>
            </a:endParaRPr>
          </a:p>
          <a:p>
            <a:r>
              <a:rPr lang="nl-NL" sz="1200" kern="1200" dirty="0" smtClean="0">
                <a:solidFill>
                  <a:schemeClr val="tx1"/>
                </a:solidFill>
                <a:effectLst/>
                <a:latin typeface="Arial" charset="0"/>
                <a:ea typeface="+mn-ea"/>
                <a:cs typeface="+mn-cs"/>
              </a:rPr>
              <a:t>		 </a:t>
            </a:r>
          </a:p>
          <a:p>
            <a:r>
              <a:rPr lang="nl-NL" sz="1200" kern="1200" dirty="0" smtClean="0">
                <a:solidFill>
                  <a:schemeClr val="tx1"/>
                </a:solidFill>
                <a:effectLst/>
                <a:latin typeface="Arial" charset="0"/>
                <a:ea typeface="+mn-ea"/>
                <a:cs typeface="+mn-cs"/>
              </a:rPr>
              <a:t>De visie in Passende perspectieven is dus niet langer: alle leerstof realiseren tot en met bijvoorbeeld groep 6, maar per domein bekijken wat nog wel lukt bij een leerling en op welk handelingsniveau. Sommige opgaven zullen wel lukken op formeel niveau, maar er zijn ook opgaven die de leerling uiteindelijk alleen op schematisch of concreet niveau blijft doen (plafondeffect).</a:t>
            </a:r>
            <a:endParaRPr lang="nl-NL" sz="1200" kern="1200" dirty="0">
              <a:solidFill>
                <a:schemeClr val="tx1"/>
              </a:solidFill>
              <a:effectLst/>
              <a:latin typeface="Arial" charset="0"/>
              <a:ea typeface="+mn-ea"/>
              <a:cs typeface="+mn-cs"/>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9F458-9218-40F5-B61E-E0A708F5FA91}" type="slidenum">
              <a:rPr lang="nl-NL"/>
              <a:pPr fontAlgn="base">
                <a:spcBef>
                  <a:spcPct val="0"/>
                </a:spcBef>
                <a:spcAft>
                  <a:spcPct val="0"/>
                </a:spcAft>
              </a:pPr>
              <a:t>10</a:t>
            </a:fld>
            <a:endParaRPr lang="nl-NL"/>
          </a:p>
        </p:txBody>
      </p:sp>
    </p:spTree>
    <p:extLst>
      <p:ext uri="{BB962C8B-B14F-4D97-AF65-F5344CB8AC3E}">
        <p14:creationId xmlns:p14="http://schemas.microsoft.com/office/powerpoint/2010/main" val="196177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Nina Boswinkel is projectleidster</a:t>
            </a:r>
            <a:r>
              <a:rPr lang="nl-NL" baseline="0" dirty="0" smtClean="0"/>
              <a:t> van Passende Perspectieven - rekenen en was ook projectleidster van Speciaal Rekenen. Het ijsbergmodel (3 handelingsniveaus: concreet-schematisch-abstract) is de basis voor de 3 leerroutes.</a:t>
            </a:r>
          </a:p>
          <a:p>
            <a:endParaRPr lang="nl-NL" baseline="0" dirty="0" smtClean="0"/>
          </a:p>
          <a:p>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11</a:t>
            </a:fld>
            <a:endParaRPr lang="nl-NL" dirty="0"/>
          </a:p>
        </p:txBody>
      </p:sp>
    </p:spTree>
    <p:extLst>
      <p:ext uri="{BB962C8B-B14F-4D97-AF65-F5344CB8AC3E}">
        <p14:creationId xmlns:p14="http://schemas.microsoft.com/office/powerpoint/2010/main" val="51370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12</a:t>
            </a:fld>
            <a:endParaRPr lang="nl-NL" dirty="0"/>
          </a:p>
        </p:txBody>
      </p:sp>
    </p:spTree>
    <p:extLst>
      <p:ext uri="{BB962C8B-B14F-4D97-AF65-F5344CB8AC3E}">
        <p14:creationId xmlns:p14="http://schemas.microsoft.com/office/powerpoint/2010/main" val="126353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p:spPr>
        <p:txBody>
          <a:bodyPr/>
          <a:lstStyle/>
          <a:p>
            <a:endParaRPr lang="nl-NL" dirty="0" smtClean="0"/>
          </a:p>
        </p:txBody>
      </p:sp>
      <p:sp>
        <p:nvSpPr>
          <p:cNvPr id="28676" name="Tijdelijke aanduiding voor dianummer 3"/>
          <p:cNvSpPr txBox="1">
            <a:spLocks noGrp="1"/>
          </p:cNvSpPr>
          <p:nvPr/>
        </p:nvSpPr>
        <p:spPr bwMode="auto">
          <a:xfrm>
            <a:off x="3848100" y="9432925"/>
            <a:ext cx="2944813" cy="496888"/>
          </a:xfrm>
          <a:prstGeom prst="rect">
            <a:avLst/>
          </a:prstGeom>
          <a:noFill/>
          <a:ln w="9525">
            <a:noFill/>
            <a:miter lim="800000"/>
            <a:headEnd/>
            <a:tailEnd/>
          </a:ln>
          <a:effectLst/>
        </p:spPr>
        <p:txBody>
          <a:bodyPr anchor="b"/>
          <a:lstStyle/>
          <a:p>
            <a:pPr algn="r" eaLnBrk="1" hangingPunct="1"/>
            <a:fld id="{E0C5CB7D-C781-4860-9020-A5FFFE58C310}" type="slidenum">
              <a:rPr lang="en-US" sz="1200" baseline="0"/>
              <a:pPr algn="r" eaLnBrk="1" hangingPunct="1"/>
              <a:t>13</a:t>
            </a:fld>
            <a:endParaRPr lang="en-US" sz="1200" baseline="0"/>
          </a:p>
        </p:txBody>
      </p:sp>
    </p:spTree>
    <p:extLst>
      <p:ext uri="{BB962C8B-B14F-4D97-AF65-F5344CB8AC3E}">
        <p14:creationId xmlns:p14="http://schemas.microsoft.com/office/powerpoint/2010/main" val="3632383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pPr/>
              <a:t>20-2-2015</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pPr/>
              <a:t>20-2-2015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pPr/>
              <a:t>20-2-2015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3152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906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D8057DE-0A82-4704-8FE3-6B34A38D0EBC}" type="slidenum">
              <a:rPr lang="en-US"/>
              <a:pPr>
                <a:defRPr/>
              </a:pPr>
              <a:t>‹nr.›</a:t>
            </a:fld>
            <a:endParaRPr lang="en-US"/>
          </a:p>
        </p:txBody>
      </p:sp>
    </p:spTree>
    <p:extLst>
      <p:ext uri="{BB962C8B-B14F-4D97-AF65-F5344CB8AC3E}">
        <p14:creationId xmlns:p14="http://schemas.microsoft.com/office/powerpoint/2010/main" val="330570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pPr/>
              <a:t>20-2-2015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pPr/>
              <a:t>20-2-2015</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pPr/>
              <a:t>20-2-2015</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pPr/>
              <a:t>20-2-2015</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pPr/>
              <a:t>20-2-2015</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pPr/>
              <a:t>20-2-2015</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pPr/>
              <a:t>20-2-2015</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pPr/>
              <a:t>20-2-2015</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pPr/>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pPr/>
              <a:t>20-2-2015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pPr/>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passendeperspectieven.slo.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748464" cy="461665"/>
          </a:xfrm>
          <a:prstGeom prst="rect">
            <a:avLst/>
          </a:prstGeom>
          <a:noFill/>
        </p:spPr>
        <p:txBody>
          <a:bodyPr wrap="square" rtlCol="0">
            <a:spAutoFit/>
          </a:bodyPr>
          <a:lstStyle/>
          <a:p>
            <a:r>
              <a:rPr lang="nl-NL" sz="2400" b="1" dirty="0" smtClean="0"/>
              <a:t>Passende perspectieven: Visie en uitgangspunten</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573088"/>
            <a:ext cx="7829550" cy="917575"/>
          </a:xfrm>
        </p:spPr>
        <p:txBody>
          <a:bodyPr>
            <a:noAutofit/>
          </a:bodyPr>
          <a:lstStyle/>
          <a:p>
            <a:pPr algn="l"/>
            <a:r>
              <a:rPr lang="nl-NL" sz="4000" dirty="0" smtClean="0"/>
              <a:t>Visie: keuzes maken</a:t>
            </a:r>
          </a:p>
        </p:txBody>
      </p:sp>
      <p:sp>
        <p:nvSpPr>
          <p:cNvPr id="3" name="Content Placeholder 2"/>
          <p:cNvSpPr>
            <a:spLocks noGrp="1"/>
          </p:cNvSpPr>
          <p:nvPr>
            <p:ph idx="1"/>
          </p:nvPr>
        </p:nvSpPr>
        <p:spPr>
          <a:xfrm>
            <a:off x="1043608" y="1981200"/>
            <a:ext cx="7109792" cy="4114800"/>
          </a:xfrm>
        </p:spPr>
        <p:txBody>
          <a:bodyPr rtlCol="0">
            <a:normAutofit/>
          </a:bodyPr>
          <a:lstStyle/>
          <a:p>
            <a:pPr fontAlgn="auto">
              <a:spcAft>
                <a:spcPts val="0"/>
              </a:spcAft>
              <a:buNone/>
              <a:defRPr/>
            </a:pPr>
            <a:endParaRPr lang="nl-NL" sz="2800" dirty="0" smtClean="0">
              <a:solidFill>
                <a:schemeClr val="accent4">
                  <a:lumMod val="50000"/>
                  <a:lumOff val="50000"/>
                </a:schemeClr>
              </a:solidFill>
              <a:sym typeface="Wingdings" pitchFamily="2" charset="2"/>
            </a:endParaRPr>
          </a:p>
          <a:p>
            <a:pPr fontAlgn="auto">
              <a:spcAft>
                <a:spcPts val="0"/>
              </a:spcAft>
              <a:buNone/>
              <a:defRPr/>
            </a:pPr>
            <a:r>
              <a:rPr lang="nl-NL" sz="2800" dirty="0" smtClean="0">
                <a:sym typeface="Wingdings" pitchFamily="2" charset="2"/>
              </a:rPr>
              <a:t>Referentiekader rekenen: keuzes!</a:t>
            </a:r>
          </a:p>
          <a:p>
            <a:pPr fontAlgn="auto">
              <a:spcAft>
                <a:spcPts val="0"/>
              </a:spcAft>
              <a:buNone/>
              <a:defRPr/>
            </a:pPr>
            <a:endParaRPr lang="nl-NL" sz="2800" dirty="0" smtClean="0">
              <a:sym typeface="Wingdings" pitchFamily="2" charset="2"/>
            </a:endParaRPr>
          </a:p>
          <a:p>
            <a:pPr fontAlgn="auto">
              <a:spcAft>
                <a:spcPts val="0"/>
              </a:spcAft>
              <a:buFont typeface="Arial" pitchFamily="34" charset="0"/>
              <a:buChar char="•"/>
              <a:defRPr/>
            </a:pPr>
            <a:r>
              <a:rPr lang="nl-NL" sz="2800" dirty="0" smtClean="0">
                <a:sym typeface="Wingdings" pitchFamily="2" charset="2"/>
              </a:rPr>
              <a:t>Minder maar beter (Anneke Noteboom)</a:t>
            </a:r>
          </a:p>
          <a:p>
            <a:pPr fontAlgn="auto">
              <a:spcAft>
                <a:spcPts val="0"/>
              </a:spcAft>
              <a:buFont typeface="Arial" pitchFamily="34" charset="0"/>
              <a:buChar char="•"/>
              <a:defRPr/>
            </a:pPr>
            <a:r>
              <a:rPr lang="nl-NL" sz="2800" dirty="0" smtClean="0">
                <a:sym typeface="Wingdings" pitchFamily="2" charset="2"/>
              </a:rPr>
              <a:t>Kijken naar de kwaliteit van rekenhandelingen: handelingsniveaus!</a:t>
            </a:r>
          </a:p>
          <a:p>
            <a:pPr fontAlgn="auto">
              <a:spcAft>
                <a:spcPts val="0"/>
              </a:spcAft>
              <a:defRPr/>
            </a:pPr>
            <a:endParaRPr lang="nl-NL" sz="2800" dirty="0" smtClean="0">
              <a:sym typeface="Wingdings" pitchFamily="2" charset="2"/>
            </a:endParaRPr>
          </a:p>
          <a:p>
            <a:pPr fontAlgn="auto">
              <a:spcAft>
                <a:spcPts val="0"/>
              </a:spcAft>
              <a:defRPr/>
            </a:pPr>
            <a:endParaRPr lang="nl-NL" sz="2800" b="1" dirty="0" smtClean="0">
              <a:sym typeface="Wingdings" pitchFamily="2" charset="2"/>
            </a:endParaRPr>
          </a:p>
          <a:p>
            <a:pPr fontAlgn="auto">
              <a:spcAft>
                <a:spcPts val="0"/>
              </a:spcAft>
              <a:buFont typeface="Wingdings" pitchFamily="2" charset="2"/>
              <a:buChar char="Ø"/>
              <a:defRPr/>
            </a:pPr>
            <a:endParaRPr lang="nl-NL" b="1" dirty="0" smtClean="0"/>
          </a:p>
          <a:p>
            <a:pPr fontAlgn="auto">
              <a:spcAft>
                <a:spcPts val="0"/>
              </a:spcAft>
              <a:defRPr/>
            </a:pPr>
            <a:endParaRPr lang="nl-NL" dirty="0" smtClean="0"/>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14AF2382-C3DF-447D-8307-8D70AD2E75CB}" type="slidenum">
              <a:rPr lang="nl-NL"/>
              <a:pPr>
                <a:defRPr/>
              </a:pPr>
              <a:t>10</a:t>
            </a:fld>
            <a:endParaRPr lang="nl-NL" dirty="0"/>
          </a:p>
        </p:txBody>
      </p:sp>
    </p:spTree>
    <p:extLst>
      <p:ext uri="{BB962C8B-B14F-4D97-AF65-F5344CB8AC3E}">
        <p14:creationId xmlns:p14="http://schemas.microsoft.com/office/powerpoint/2010/main" val="245021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7250" y="573088"/>
            <a:ext cx="7829550" cy="917575"/>
          </a:xfrm>
        </p:spPr>
        <p:txBody>
          <a:bodyPr/>
          <a:lstStyle/>
          <a:p>
            <a:r>
              <a:rPr lang="nl-NL" dirty="0" smtClean="0"/>
              <a:t>Handelingsniveaus &amp; leerroutes</a:t>
            </a:r>
          </a:p>
        </p:txBody>
      </p:sp>
      <p:sp>
        <p:nvSpPr>
          <p:cNvPr id="4" name="Slide Number Placeholder 3"/>
          <p:cNvSpPr>
            <a:spLocks noGrp="1"/>
          </p:cNvSpPr>
          <p:nvPr>
            <p:ph type="sldNum" sz="quarter" idx="10"/>
          </p:nvPr>
        </p:nvSpPr>
        <p:spPr/>
        <p:txBody>
          <a:bodyPr/>
          <a:lstStyle/>
          <a:p>
            <a:pPr>
              <a:defRPr/>
            </a:pPr>
            <a:fld id="{611BEA79-FE89-45BB-8BB0-14E1A9F329AB}" type="slidenum">
              <a:rPr lang="nl-NL"/>
              <a:pPr>
                <a:defRPr/>
              </a:pPr>
              <a:t>11</a:t>
            </a:fld>
            <a:endParaRPr lang="nl-NL" dirty="0"/>
          </a:p>
        </p:txBody>
      </p:sp>
      <p:pic>
        <p:nvPicPr>
          <p:cNvPr id="25604" name="Content Placeholder 4"/>
          <p:cNvPicPr>
            <a:picLocks noGrp="1" noChangeAspect="1" noChangeArrowheads="1"/>
          </p:cNvPicPr>
          <p:nvPr>
            <p:ph idx="1"/>
          </p:nvPr>
        </p:nvPicPr>
        <p:blipFill>
          <a:blip r:embed="rId3" cstate="print"/>
          <a:srcRect t="7011" b="6250"/>
          <a:stretch>
            <a:fillRect/>
          </a:stretch>
        </p:blipFill>
        <p:spPr>
          <a:xfrm>
            <a:off x="827088" y="1600200"/>
            <a:ext cx="7705725" cy="4525963"/>
          </a:xfrm>
        </p:spPr>
      </p:pic>
    </p:spTree>
    <p:extLst>
      <p:ext uri="{BB962C8B-B14F-4D97-AF65-F5344CB8AC3E}">
        <p14:creationId xmlns:p14="http://schemas.microsoft.com/office/powerpoint/2010/main" val="151692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947192"/>
          </a:xfrm>
        </p:spPr>
        <p:txBody>
          <a:bodyPr/>
          <a:lstStyle/>
          <a:p>
            <a:pPr algn="l"/>
            <a:r>
              <a:rPr lang="nl-NL" dirty="0" smtClean="0"/>
              <a:t>In het protocol ERWD:</a:t>
            </a:r>
            <a:endParaRPr lang="nl-NL"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12</a:t>
            </a:fld>
            <a:endParaRPr lang="nl-NL"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827584" y="1412776"/>
            <a:ext cx="7277751" cy="4713387"/>
          </a:xfrm>
          <a:prstGeom prst="rect">
            <a:avLst/>
          </a:prstGeom>
          <a:noFill/>
          <a:ln w="9525">
            <a:noFill/>
            <a:miter lim="800000"/>
            <a:headEnd/>
            <a:tailEnd/>
          </a:ln>
        </p:spPr>
      </p:pic>
    </p:spTree>
    <p:extLst>
      <p:ext uri="{BB962C8B-B14F-4D97-AF65-F5344CB8AC3E}">
        <p14:creationId xmlns:p14="http://schemas.microsoft.com/office/powerpoint/2010/main" val="422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idx="4294967295"/>
          </p:nvPr>
        </p:nvSpPr>
        <p:spPr/>
        <p:txBody>
          <a:bodyPr/>
          <a:lstStyle/>
          <a:p>
            <a:pPr algn="l" eaLnBrk="1" hangingPunct="1"/>
            <a:r>
              <a:rPr lang="nl-NL" dirty="0" smtClean="0"/>
              <a:t>Keuzes in doelen voor rekenen</a:t>
            </a:r>
          </a:p>
        </p:txBody>
      </p:sp>
      <p:sp>
        <p:nvSpPr>
          <p:cNvPr id="8195" name="Tijdelijke aanduiding voor inhoud 1"/>
          <p:cNvSpPr>
            <a:spLocks noGrp="1"/>
          </p:cNvSpPr>
          <p:nvPr>
            <p:ph idx="4294967295"/>
          </p:nvPr>
        </p:nvSpPr>
        <p:spPr/>
        <p:txBody>
          <a:bodyPr/>
          <a:lstStyle/>
          <a:p>
            <a:r>
              <a:rPr lang="nl-NL" sz="2400" dirty="0" smtClean="0"/>
              <a:t>Op basis van de ijsbergmetafoor</a:t>
            </a:r>
          </a:p>
          <a:p>
            <a:r>
              <a:rPr lang="nl-NL" sz="2400" dirty="0" smtClean="0"/>
              <a:t>Selecteren in plaats van de achterstand als uitgangspunt</a:t>
            </a:r>
          </a:p>
          <a:p>
            <a:r>
              <a:rPr lang="nl-NL" sz="2400" dirty="0" smtClean="0"/>
              <a:t>Leidend tot doelenlijsten</a:t>
            </a:r>
          </a:p>
        </p:txBody>
      </p:sp>
      <p:pic>
        <p:nvPicPr>
          <p:cNvPr id="8196" name="Picture 4"/>
          <p:cNvPicPr>
            <a:picLocks noChangeAspect="1" noChangeArrowheads="1"/>
          </p:cNvPicPr>
          <p:nvPr/>
        </p:nvPicPr>
        <p:blipFill>
          <a:blip r:embed="rId3" cstate="print"/>
          <a:srcRect t="7011" b="6250"/>
          <a:stretch>
            <a:fillRect/>
          </a:stretch>
        </p:blipFill>
        <p:spPr bwMode="auto">
          <a:xfrm>
            <a:off x="611560" y="3140968"/>
            <a:ext cx="3500437" cy="2276475"/>
          </a:xfrm>
          <a:prstGeom prst="rect">
            <a:avLst/>
          </a:prstGeom>
          <a:noFill/>
          <a:ln w="9525">
            <a:noFill/>
            <a:miter lim="800000"/>
            <a:headEnd/>
            <a:tailEnd/>
          </a:ln>
          <a:effectLst/>
        </p:spPr>
      </p:pic>
      <p:pic>
        <p:nvPicPr>
          <p:cNvPr id="8197" name="Picture 7"/>
          <p:cNvPicPr>
            <a:picLocks noChangeAspect="1" noChangeArrowheads="1"/>
          </p:cNvPicPr>
          <p:nvPr/>
        </p:nvPicPr>
        <p:blipFill>
          <a:blip r:embed="rId4" cstate="print"/>
          <a:srcRect l="12500" t="18994" r="27209" b="14844"/>
          <a:stretch>
            <a:fillRect/>
          </a:stretch>
        </p:blipFill>
        <p:spPr bwMode="auto">
          <a:xfrm>
            <a:off x="5233962" y="2730599"/>
            <a:ext cx="3527425" cy="3097212"/>
          </a:xfrm>
          <a:prstGeom prst="rect">
            <a:avLst/>
          </a:prstGeom>
          <a:noFill/>
          <a:ln w="9525">
            <a:noFill/>
            <a:miter lim="800000"/>
            <a:headEnd/>
            <a:tailEnd/>
          </a:ln>
          <a:effectLst/>
        </p:spPr>
      </p:pic>
    </p:spTree>
    <p:extLst>
      <p:ext uri="{BB962C8B-B14F-4D97-AF65-F5344CB8AC3E}">
        <p14:creationId xmlns:p14="http://schemas.microsoft.com/office/powerpoint/2010/main" val="377457896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l="10938" t="3125" r="6250" b="9375"/>
          <a:stretch>
            <a:fillRect/>
          </a:stretch>
        </p:blipFill>
        <p:spPr bwMode="auto">
          <a:xfrm>
            <a:off x="0" y="0"/>
            <a:ext cx="44958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l="10156" t="5208" r="4688" b="8333"/>
          <a:stretch>
            <a:fillRect/>
          </a:stretch>
        </p:blipFill>
        <p:spPr bwMode="auto">
          <a:xfrm>
            <a:off x="4768577" y="2564904"/>
            <a:ext cx="4343400" cy="3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 Box 4"/>
          <p:cNvSpPr txBox="1">
            <a:spLocks noChangeArrowheads="1"/>
          </p:cNvSpPr>
          <p:nvPr/>
        </p:nvSpPr>
        <p:spPr bwMode="auto">
          <a:xfrm>
            <a:off x="5165725" y="925513"/>
            <a:ext cx="3176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en-US" altLang="nl-NL" sz="2000" baseline="0">
                <a:ea typeface="Geneva" pitchFamily="1" charset="-128"/>
              </a:rPr>
              <a:t>Alles tot op het meest</a:t>
            </a:r>
          </a:p>
          <a:p>
            <a:pPr eaLnBrk="1" hangingPunct="1">
              <a:spcBef>
                <a:spcPct val="0"/>
              </a:spcBef>
              <a:buFontTx/>
              <a:buNone/>
            </a:pPr>
            <a:r>
              <a:rPr lang="en-US" altLang="nl-NL" sz="2000" baseline="0">
                <a:ea typeface="Geneva" pitchFamily="1" charset="-128"/>
              </a:rPr>
              <a:t>formele niveau aanbieden;</a:t>
            </a:r>
          </a:p>
          <a:p>
            <a:pPr eaLnBrk="1" hangingPunct="1">
              <a:spcBef>
                <a:spcPct val="0"/>
              </a:spcBef>
              <a:buFontTx/>
              <a:buNone/>
            </a:pPr>
            <a:r>
              <a:rPr lang="en-US" altLang="nl-NL" sz="2000" baseline="0">
                <a:ea typeface="Geneva" pitchFamily="1" charset="-128"/>
              </a:rPr>
              <a:t>Niet alle domeinen</a:t>
            </a:r>
            <a:r>
              <a:rPr lang="en-US" altLang="nl-NL" baseline="0">
                <a:latin typeface="Times New Roman" pitchFamily="18" charset="0"/>
                <a:ea typeface="Geneva" pitchFamily="1" charset="-128"/>
              </a:rPr>
              <a:t> </a:t>
            </a:r>
            <a:endParaRPr lang="en-GB" altLang="nl-NL" baseline="0">
              <a:latin typeface="Times New Roman" pitchFamily="18" charset="0"/>
              <a:ea typeface="Geneva" pitchFamily="1" charset="-128"/>
            </a:endParaRPr>
          </a:p>
        </p:txBody>
      </p:sp>
      <p:sp>
        <p:nvSpPr>
          <p:cNvPr id="18437" name="Text Box 5"/>
          <p:cNvSpPr txBox="1">
            <a:spLocks noChangeArrowheads="1"/>
          </p:cNvSpPr>
          <p:nvPr/>
        </p:nvSpPr>
        <p:spPr bwMode="auto">
          <a:xfrm>
            <a:off x="609600" y="4419600"/>
            <a:ext cx="3695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en-US" altLang="nl-NL" sz="2000" baseline="0">
                <a:ea typeface="Geneva" pitchFamily="1" charset="-128"/>
              </a:rPr>
              <a:t>Keuzes maken, minder formeel</a:t>
            </a:r>
          </a:p>
          <a:p>
            <a:pPr eaLnBrk="1" hangingPunct="1">
              <a:spcBef>
                <a:spcPct val="0"/>
              </a:spcBef>
              <a:buFontTx/>
              <a:buNone/>
            </a:pPr>
            <a:r>
              <a:rPr lang="en-US" altLang="nl-NL" sz="2000" baseline="0">
                <a:ea typeface="Geneva" pitchFamily="1" charset="-128"/>
              </a:rPr>
              <a:t>maar wel alle domeinen</a:t>
            </a:r>
            <a:endParaRPr lang="en-GB" altLang="nl-NL" sz="2000" baseline="0">
              <a:ea typeface="Geneva" pitchFamily="1" charset="-128"/>
            </a:endParaRPr>
          </a:p>
        </p:txBody>
      </p:sp>
    </p:spTree>
    <p:extLst>
      <p:ext uri="{BB962C8B-B14F-4D97-AF65-F5344CB8AC3E}">
        <p14:creationId xmlns:p14="http://schemas.microsoft.com/office/powerpoint/2010/main" val="659139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nl-NL" dirty="0" smtClean="0"/>
              <a:t>Overzichten van leerroutes</a:t>
            </a:r>
          </a:p>
        </p:txBody>
      </p:sp>
      <p:sp>
        <p:nvSpPr>
          <p:cNvPr id="9219" name="Rectangle 3"/>
          <p:cNvSpPr>
            <a:spLocks noGrp="1" noChangeArrowheads="1"/>
          </p:cNvSpPr>
          <p:nvPr>
            <p:ph type="body" idx="4294967295"/>
          </p:nvPr>
        </p:nvSpPr>
        <p:spPr/>
        <p:txBody>
          <a:bodyPr/>
          <a:lstStyle/>
          <a:p>
            <a:r>
              <a:rPr lang="nl-NL" sz="2400" dirty="0" smtClean="0"/>
              <a:t>Verband tussen domeinen en leerlijnen </a:t>
            </a:r>
          </a:p>
        </p:txBody>
      </p:sp>
      <p:pic>
        <p:nvPicPr>
          <p:cNvPr id="9220" name="Picture 10">
            <a:hlinkClick r:id="rId2" action="ppaction://hlinksldjump"/>
          </p:cNvPr>
          <p:cNvPicPr>
            <a:picLocks noChangeAspect="1" noChangeArrowheads="1"/>
          </p:cNvPicPr>
          <p:nvPr/>
        </p:nvPicPr>
        <p:blipFill>
          <a:blip r:embed="rId3" cstate="print"/>
          <a:srcRect l="27760" t="31755" r="23216" b="28369"/>
          <a:stretch>
            <a:fillRect/>
          </a:stretch>
        </p:blipFill>
        <p:spPr bwMode="auto">
          <a:xfrm>
            <a:off x="2555776" y="1988840"/>
            <a:ext cx="5832475" cy="3795713"/>
          </a:xfrm>
          <a:prstGeom prst="rect">
            <a:avLst/>
          </a:prstGeom>
          <a:noFill/>
          <a:ln w="9525">
            <a:noFill/>
            <a:miter lim="800000"/>
            <a:headEnd/>
            <a:tailEnd/>
          </a:ln>
          <a:effectLst/>
        </p:spPr>
      </p:pic>
    </p:spTree>
    <p:extLst>
      <p:ext uri="{BB962C8B-B14F-4D97-AF65-F5344CB8AC3E}">
        <p14:creationId xmlns:p14="http://schemas.microsoft.com/office/powerpoint/2010/main" val="17725237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l"/>
            <a:r>
              <a:rPr lang="nl-NL" dirty="0" smtClean="0"/>
              <a:t>Relatie tussen leerroutes en doelenlijsten </a:t>
            </a:r>
          </a:p>
        </p:txBody>
      </p:sp>
      <p:pic>
        <p:nvPicPr>
          <p:cNvPr id="10243" name="Afbeelding 92"/>
          <p:cNvPicPr>
            <a:picLocks noChangeAspect="1" noChangeArrowheads="1"/>
          </p:cNvPicPr>
          <p:nvPr/>
        </p:nvPicPr>
        <p:blipFill>
          <a:blip r:embed="rId2" cstate="print"/>
          <a:srcRect l="18425" t="11516" r="29056" b="42188"/>
          <a:stretch>
            <a:fillRect/>
          </a:stretch>
        </p:blipFill>
        <p:spPr bwMode="auto">
          <a:xfrm>
            <a:off x="1403350" y="2001838"/>
            <a:ext cx="2686050" cy="1892300"/>
          </a:xfrm>
          <a:prstGeom prst="rect">
            <a:avLst/>
          </a:prstGeom>
          <a:noFill/>
          <a:ln w="9525">
            <a:solidFill>
              <a:srgbClr val="C0C0C0"/>
            </a:solidFill>
            <a:miter lim="800000"/>
            <a:headEnd/>
            <a:tailEnd/>
          </a:ln>
        </p:spPr>
      </p:pic>
      <p:sp>
        <p:nvSpPr>
          <p:cNvPr id="10244" name="AutoShape 94"/>
          <p:cNvSpPr>
            <a:spLocks noChangeArrowheads="1"/>
          </p:cNvSpPr>
          <p:nvPr/>
        </p:nvSpPr>
        <p:spPr bwMode="auto">
          <a:xfrm>
            <a:off x="4090988" y="2932113"/>
            <a:ext cx="914400" cy="228600"/>
          </a:xfrm>
          <a:prstGeom prst="leftRightArrow">
            <a:avLst>
              <a:gd name="adj1" fmla="val 50000"/>
              <a:gd name="adj2" fmla="val 80000"/>
            </a:avLst>
          </a:prstGeom>
          <a:solidFill>
            <a:srgbClr val="FFFFFF"/>
          </a:solidFill>
          <a:ln w="9525">
            <a:solidFill>
              <a:srgbClr val="C0C0C0"/>
            </a:solidFill>
            <a:miter lim="800000"/>
            <a:headEnd/>
            <a:tailEnd/>
          </a:ln>
        </p:spPr>
        <p:txBody>
          <a:bodyPr/>
          <a:lstStyle/>
          <a:p>
            <a:endParaRPr lang="nl-NL"/>
          </a:p>
        </p:txBody>
      </p:sp>
      <p:pic>
        <p:nvPicPr>
          <p:cNvPr id="10245" name="Afbeelding 102"/>
          <p:cNvPicPr>
            <a:picLocks noChangeAspect="1" noChangeArrowheads="1"/>
          </p:cNvPicPr>
          <p:nvPr/>
        </p:nvPicPr>
        <p:blipFill>
          <a:blip r:embed="rId3" cstate="print"/>
          <a:srcRect l="11752" t="19046" r="12814" b="14764"/>
          <a:stretch>
            <a:fillRect/>
          </a:stretch>
        </p:blipFill>
        <p:spPr bwMode="auto">
          <a:xfrm>
            <a:off x="5003800" y="1989138"/>
            <a:ext cx="2879725" cy="2014537"/>
          </a:xfrm>
          <a:prstGeom prst="rect">
            <a:avLst/>
          </a:prstGeom>
          <a:noFill/>
          <a:ln w="9525">
            <a:noFill/>
            <a:miter lim="800000"/>
            <a:headEnd/>
            <a:tailEnd/>
          </a:ln>
        </p:spPr>
      </p:pic>
      <p:sp>
        <p:nvSpPr>
          <p:cNvPr id="10246" name="Rectangle 6"/>
          <p:cNvSpPr>
            <a:spLocks noChangeArrowheads="1"/>
          </p:cNvSpPr>
          <p:nvPr/>
        </p:nvSpPr>
        <p:spPr bwMode="auto">
          <a:xfrm>
            <a:off x="1403648" y="4292600"/>
            <a:ext cx="6840760" cy="1224632"/>
          </a:xfrm>
          <a:prstGeom prst="rect">
            <a:avLst/>
          </a:prstGeom>
          <a:noFill/>
          <a:ln w="9525">
            <a:solidFill>
              <a:srgbClr val="B2B2B2"/>
            </a:solidFill>
            <a:miter lim="800000"/>
            <a:headEnd/>
            <a:tailEnd/>
          </a:ln>
          <a:effectLst/>
        </p:spPr>
        <p:txBody>
          <a:bodyPr wrap="none" anchor="ctr"/>
          <a:lstStyle/>
          <a:p>
            <a:r>
              <a:rPr lang="nl-NL" sz="1600" baseline="0" dirty="0" smtClean="0"/>
              <a:t>In de leerroute vind je welk rekenonderdeel op welk moment aan bod komt.</a:t>
            </a:r>
          </a:p>
          <a:p>
            <a:endParaRPr lang="nl-NL" sz="1600" baseline="0" dirty="0" smtClean="0"/>
          </a:p>
          <a:p>
            <a:r>
              <a:rPr lang="nl-NL" sz="1600" baseline="0" dirty="0" smtClean="0"/>
              <a:t>De doelenlijsten vermelden: IN WELKE MATE en HOE dat rekenonderdeel </a:t>
            </a:r>
          </a:p>
          <a:p>
            <a:r>
              <a:rPr lang="nl-NL" sz="1600" baseline="0" dirty="0" smtClean="0"/>
              <a:t>in de instructie aan de orde komt </a:t>
            </a:r>
          </a:p>
          <a:p>
            <a:endParaRPr lang="nl-NL" dirty="0"/>
          </a:p>
        </p:txBody>
      </p:sp>
    </p:spTree>
    <p:extLst>
      <p:ext uri="{BB962C8B-B14F-4D97-AF65-F5344CB8AC3E}">
        <p14:creationId xmlns:p14="http://schemas.microsoft.com/office/powerpoint/2010/main" val="222430313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71600" y="274638"/>
            <a:ext cx="7715200" cy="1143000"/>
          </a:xfrm>
        </p:spPr>
        <p:txBody>
          <a:bodyPr/>
          <a:lstStyle/>
          <a:p>
            <a:pPr algn="l"/>
            <a:r>
              <a:rPr lang="nl-NL" sz="2800" dirty="0" smtClean="0"/>
              <a:t>Relatie tussen leerroute, doelenlijst en methode</a:t>
            </a:r>
          </a:p>
        </p:txBody>
      </p:sp>
      <p:sp>
        <p:nvSpPr>
          <p:cNvPr id="7" name="Text Placeholder 6"/>
          <p:cNvSpPr>
            <a:spLocks noGrp="1"/>
          </p:cNvSpPr>
          <p:nvPr>
            <p:ph type="body" idx="1"/>
          </p:nvPr>
        </p:nvSpPr>
        <p:spPr>
          <a:xfrm>
            <a:off x="857250" y="1717675"/>
            <a:ext cx="3786188" cy="55563"/>
          </a:xfrm>
        </p:spPr>
        <p:txBody>
          <a:bodyPr rtlCol="0">
            <a:normAutofit fontScale="25000" lnSpcReduction="20000"/>
          </a:bodyPr>
          <a:lstStyle/>
          <a:p>
            <a:pPr fontAlgn="auto">
              <a:spcAft>
                <a:spcPts val="0"/>
              </a:spcAft>
              <a:buFont typeface="Arial" pitchFamily="34" charset="0"/>
              <a:buNone/>
              <a:defRPr/>
            </a:pPr>
            <a:endParaRPr lang="nl-NL" dirty="0"/>
          </a:p>
        </p:txBody>
      </p:sp>
      <p:sp>
        <p:nvSpPr>
          <p:cNvPr id="8" name="Text Placeholder 7"/>
          <p:cNvSpPr>
            <a:spLocks noGrp="1"/>
          </p:cNvSpPr>
          <p:nvPr>
            <p:ph type="body" sz="quarter" idx="3"/>
          </p:nvPr>
        </p:nvSpPr>
        <p:spPr>
          <a:xfrm flipV="1">
            <a:off x="4910138" y="1671638"/>
            <a:ext cx="3786187" cy="46037"/>
          </a:xfrm>
        </p:spPr>
        <p:txBody>
          <a:bodyPr rtlCol="0">
            <a:normAutofit fontScale="25000" lnSpcReduction="20000"/>
          </a:bodyPr>
          <a:lstStyle/>
          <a:p>
            <a:pPr fontAlgn="auto">
              <a:spcAft>
                <a:spcPts val="0"/>
              </a:spcAft>
              <a:buFont typeface="Arial" pitchFamily="34" charset="0"/>
              <a:buNone/>
              <a:defRPr/>
            </a:pPr>
            <a:endParaRPr lang="nl-NL" dirty="0"/>
          </a:p>
        </p:txBody>
      </p:sp>
      <p:sp>
        <p:nvSpPr>
          <p:cNvPr id="9" name="Content Placeholder 8"/>
          <p:cNvSpPr>
            <a:spLocks noGrp="1"/>
          </p:cNvSpPr>
          <p:nvPr>
            <p:ph sz="quarter" idx="4"/>
          </p:nvPr>
        </p:nvSpPr>
        <p:spPr>
          <a:xfrm>
            <a:off x="468313" y="4437063"/>
            <a:ext cx="8228012" cy="1800225"/>
          </a:xfrm>
        </p:spPr>
        <p:txBody>
          <a:bodyPr rtlCol="0">
            <a:normAutofit fontScale="92500" lnSpcReduction="20000"/>
          </a:bodyPr>
          <a:lstStyle/>
          <a:p>
            <a:pPr fontAlgn="auto">
              <a:spcAft>
                <a:spcPts val="0"/>
              </a:spcAft>
              <a:buFont typeface="Arial" pitchFamily="34" charset="0"/>
              <a:buNone/>
              <a:defRPr/>
            </a:pPr>
            <a:endParaRPr lang="nl-NL" dirty="0" smtClean="0"/>
          </a:p>
          <a:p>
            <a:pPr fontAlgn="auto">
              <a:spcAft>
                <a:spcPts val="0"/>
              </a:spcAft>
              <a:buFont typeface="Arial" pitchFamily="34" charset="0"/>
              <a:buNone/>
              <a:defRPr/>
            </a:pPr>
            <a:endParaRPr lang="nl-NL" dirty="0" smtClean="0"/>
          </a:p>
          <a:p>
            <a:pPr fontAlgn="auto">
              <a:spcAft>
                <a:spcPts val="0"/>
              </a:spcAft>
              <a:buFont typeface="Arial" pitchFamily="34" charset="0"/>
              <a:buNone/>
              <a:defRPr/>
            </a:pPr>
            <a:endParaRPr lang="nl-NL" dirty="0" smtClean="0"/>
          </a:p>
          <a:p>
            <a:pPr fontAlgn="auto">
              <a:spcAft>
                <a:spcPts val="0"/>
              </a:spcAft>
              <a:buFont typeface="Arial" pitchFamily="34" charset="0"/>
              <a:buNone/>
              <a:defRPr/>
            </a:pPr>
            <a:r>
              <a:rPr lang="nl-NL" dirty="0" smtClean="0"/>
              <a:t>		                      </a:t>
            </a:r>
            <a:r>
              <a:rPr lang="nl-NL" sz="4300" dirty="0" smtClean="0"/>
              <a:t>Rekenmethode </a:t>
            </a:r>
            <a:endParaRPr lang="nl-NL" sz="4300" dirty="0"/>
          </a:p>
        </p:txBody>
      </p:sp>
      <p:sp>
        <p:nvSpPr>
          <p:cNvPr id="4" name="Slide Number Placeholder 3"/>
          <p:cNvSpPr>
            <a:spLocks noGrp="1"/>
          </p:cNvSpPr>
          <p:nvPr>
            <p:ph type="sldNum" sz="quarter" idx="10"/>
          </p:nvPr>
        </p:nvSpPr>
        <p:spPr/>
        <p:txBody>
          <a:bodyPr/>
          <a:lstStyle/>
          <a:p>
            <a:pPr>
              <a:defRPr/>
            </a:pPr>
            <a:fld id="{2CF82A7D-0ECE-47A8-A8CA-1CA2722F3245}" type="slidenum">
              <a:rPr lang="nl-NL"/>
              <a:pPr>
                <a:defRPr/>
              </a:pPr>
              <a:t>17</a:t>
            </a:fld>
            <a:endParaRPr lang="nl-NL" dirty="0"/>
          </a:p>
        </p:txBody>
      </p:sp>
      <p:pic>
        <p:nvPicPr>
          <p:cNvPr id="21511" name="Picture 7"/>
          <p:cNvPicPr>
            <a:picLocks noGrp="1" noChangeAspect="1" noChangeArrowheads="1"/>
          </p:cNvPicPr>
          <p:nvPr>
            <p:ph sz="half" idx="2"/>
          </p:nvPr>
        </p:nvPicPr>
        <p:blipFill>
          <a:blip r:embed="rId2" cstate="print"/>
          <a:srcRect l="7683" t="16228" r="9050" b="48927"/>
          <a:stretch>
            <a:fillRect/>
          </a:stretch>
        </p:blipFill>
        <p:spPr>
          <a:xfrm>
            <a:off x="250825" y="1557338"/>
            <a:ext cx="8569325" cy="2447925"/>
          </a:xfrm>
        </p:spPr>
      </p:pic>
      <p:pic>
        <p:nvPicPr>
          <p:cNvPr id="21512" name="Picture 7"/>
          <p:cNvPicPr>
            <a:picLocks noChangeAspect="1" noChangeArrowheads="1"/>
          </p:cNvPicPr>
          <p:nvPr/>
        </p:nvPicPr>
        <p:blipFill>
          <a:blip r:embed="rId2" cstate="print"/>
          <a:srcRect l="7683" t="16228" r="9050" b="48927"/>
          <a:stretch>
            <a:fillRect/>
          </a:stretch>
        </p:blipFill>
        <p:spPr bwMode="auto">
          <a:xfrm>
            <a:off x="107950" y="1341438"/>
            <a:ext cx="8818563" cy="3024187"/>
          </a:xfrm>
          <a:prstGeom prst="rect">
            <a:avLst/>
          </a:prstGeom>
          <a:noFill/>
          <a:ln w="9525">
            <a:noFill/>
            <a:miter lim="800000"/>
            <a:headEnd/>
            <a:tailEnd/>
          </a:ln>
        </p:spPr>
      </p:pic>
      <p:sp>
        <p:nvSpPr>
          <p:cNvPr id="16" name="Up-Down Arrow 15"/>
          <p:cNvSpPr/>
          <p:nvPr/>
        </p:nvSpPr>
        <p:spPr>
          <a:xfrm>
            <a:off x="5148064" y="4293096"/>
            <a:ext cx="484187" cy="122396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0000"/>
              </a:solidFill>
            </a:endParaRPr>
          </a:p>
        </p:txBody>
      </p:sp>
      <p:sp>
        <p:nvSpPr>
          <p:cNvPr id="18" name="Up-Down Arrow 17"/>
          <p:cNvSpPr/>
          <p:nvPr/>
        </p:nvSpPr>
        <p:spPr>
          <a:xfrm>
            <a:off x="3635896" y="4293096"/>
            <a:ext cx="484187" cy="121602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extLst>
      <p:ext uri="{BB962C8B-B14F-4D97-AF65-F5344CB8AC3E}">
        <p14:creationId xmlns:p14="http://schemas.microsoft.com/office/powerpoint/2010/main" val="176153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dirty="0" smtClean="0"/>
              <a:t>Van stap 4 naar stap 6</a:t>
            </a:r>
            <a:endParaRPr lang="nl-NL" sz="4000" dirty="0"/>
          </a:p>
        </p:txBody>
      </p:sp>
      <p:sp>
        <p:nvSpPr>
          <p:cNvPr id="3" name="Content Placeholder 2"/>
          <p:cNvSpPr>
            <a:spLocks noGrp="1"/>
          </p:cNvSpPr>
          <p:nvPr>
            <p:ph idx="1"/>
          </p:nvPr>
        </p:nvSpPr>
        <p:spPr>
          <a:xfrm>
            <a:off x="990600" y="1700808"/>
            <a:ext cx="7613848" cy="4395192"/>
          </a:xfrm>
        </p:spPr>
        <p:txBody>
          <a:bodyPr>
            <a:normAutofit fontScale="47500" lnSpcReduction="20000"/>
          </a:bodyPr>
          <a:lstStyle/>
          <a:p>
            <a:pPr>
              <a:buNone/>
            </a:pPr>
            <a:r>
              <a:rPr lang="nl-NL" sz="3800" dirty="0" smtClean="0"/>
              <a:t>Stap 4/ Bijeenkomst 4: </a:t>
            </a:r>
            <a:r>
              <a:rPr lang="nl-NL" sz="3800" dirty="0"/>
              <a:t> </a:t>
            </a:r>
            <a:endParaRPr lang="nl-NL" sz="3800" dirty="0" smtClean="0"/>
          </a:p>
          <a:p>
            <a:pPr>
              <a:buNone/>
            </a:pPr>
            <a:r>
              <a:rPr lang="nl-NL" sz="3800" dirty="0" smtClean="0"/>
              <a:t>Doelen selecteren en onderwijsaanbod formuleren</a:t>
            </a:r>
          </a:p>
          <a:p>
            <a:pPr>
              <a:buNone/>
            </a:pPr>
            <a:endParaRPr lang="nl-NL" sz="3800" dirty="0" smtClean="0"/>
          </a:p>
          <a:p>
            <a:pPr>
              <a:buNone/>
            </a:pPr>
            <a:r>
              <a:rPr lang="nl-NL" sz="3800" dirty="0" smtClean="0"/>
              <a:t>Stap 5: een periode aan de slag met uitproberen van de</a:t>
            </a:r>
          </a:p>
          <a:p>
            <a:pPr>
              <a:buNone/>
            </a:pPr>
            <a:r>
              <a:rPr lang="nl-NL" sz="3800" dirty="0" smtClean="0"/>
              <a:t>werkwijze van Passende perspectieven </a:t>
            </a:r>
          </a:p>
          <a:p>
            <a:pPr>
              <a:buNone/>
            </a:pPr>
            <a:endParaRPr lang="nl-NL" sz="3800" dirty="0" smtClean="0"/>
          </a:p>
          <a:p>
            <a:pPr>
              <a:buNone/>
            </a:pPr>
            <a:r>
              <a:rPr lang="nl-NL" sz="3800" dirty="0" smtClean="0"/>
              <a:t>Er hebben gesprekken plaatsgevonden en er zijn</a:t>
            </a:r>
          </a:p>
          <a:p>
            <a:pPr>
              <a:buNone/>
            </a:pPr>
            <a:r>
              <a:rPr lang="nl-NL" sz="3800" dirty="0" smtClean="0"/>
              <a:t>klassenbezoeken/lesobservaties gedaan. Daarmee is het proces op</a:t>
            </a:r>
          </a:p>
          <a:p>
            <a:pPr>
              <a:buNone/>
            </a:pPr>
            <a:r>
              <a:rPr lang="nl-NL" sz="3800" dirty="0" smtClean="0"/>
              <a:t>leerkrachtenniveau geëvalueerd. </a:t>
            </a:r>
          </a:p>
          <a:p>
            <a:pPr>
              <a:buNone/>
            </a:pPr>
            <a:endParaRPr lang="nl-NL" sz="3800" dirty="0" smtClean="0"/>
          </a:p>
          <a:p>
            <a:pPr>
              <a:buNone/>
            </a:pPr>
            <a:r>
              <a:rPr lang="nl-NL" sz="3800" dirty="0" smtClean="0"/>
              <a:t>Stap 6</a:t>
            </a:r>
            <a:r>
              <a:rPr lang="nl-NL" sz="3800" smtClean="0"/>
              <a:t>/ bijeenkomst 6. </a:t>
            </a:r>
            <a:r>
              <a:rPr lang="nl-NL" sz="3800" dirty="0" smtClean="0"/>
              <a:t>Nu volgt evalueren op het </a:t>
            </a:r>
            <a:r>
              <a:rPr lang="nl-NL" sz="3800" b="1" dirty="0" smtClean="0"/>
              <a:t>niveau van de </a:t>
            </a:r>
            <a:r>
              <a:rPr lang="nl-NL" sz="3800" dirty="0" smtClean="0"/>
              <a:t>leerlingen</a:t>
            </a:r>
            <a:br>
              <a:rPr lang="nl-NL" sz="3800" dirty="0" smtClean="0"/>
            </a:br>
            <a:endParaRPr lang="nl-NL" sz="3800" dirty="0" smtClean="0"/>
          </a:p>
          <a:p>
            <a:pPr>
              <a:buFont typeface="Wingdings"/>
              <a:buChar char="Ø"/>
            </a:pPr>
            <a:r>
              <a:rPr lang="nl-NL" sz="3800" dirty="0" smtClean="0">
                <a:solidFill>
                  <a:srgbClr val="FF0000"/>
                </a:solidFill>
              </a:rPr>
              <a:t>Welk leerproces heeft plaatsgevonden bij de leerlingen? </a:t>
            </a:r>
          </a:p>
          <a:p>
            <a:pPr>
              <a:buFont typeface="Wingdings"/>
              <a:buChar char="Ø"/>
            </a:pPr>
            <a:r>
              <a:rPr lang="nl-NL" sz="3800" dirty="0" smtClean="0">
                <a:solidFill>
                  <a:srgbClr val="FF0000"/>
                </a:solidFill>
              </a:rPr>
              <a:t>Welke leervorderingen zien we bij leerlingen?</a:t>
            </a:r>
          </a:p>
          <a:p>
            <a:pPr>
              <a:buFont typeface="Wingdings"/>
              <a:buChar char="Ø"/>
            </a:pPr>
            <a:endParaRPr lang="nl-NL" dirty="0" smtClean="0"/>
          </a:p>
        </p:txBody>
      </p:sp>
    </p:spTree>
    <p:extLst>
      <p:ext uri="{BB962C8B-B14F-4D97-AF65-F5344CB8AC3E}">
        <p14:creationId xmlns:p14="http://schemas.microsoft.com/office/powerpoint/2010/main" val="975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Formatieve</a:t>
            </a:r>
            <a:r>
              <a:rPr lang="nl-NL" dirty="0" smtClean="0"/>
              <a:t> evaluatie</a:t>
            </a:r>
            <a:endParaRPr lang="nl-NL" dirty="0"/>
          </a:p>
        </p:txBody>
      </p:sp>
      <p:sp>
        <p:nvSpPr>
          <p:cNvPr id="6" name="Tijdelijke aanduiding voor inhoud 5"/>
          <p:cNvSpPr>
            <a:spLocks noGrp="1"/>
          </p:cNvSpPr>
          <p:nvPr>
            <p:ph idx="1"/>
          </p:nvPr>
        </p:nvSpPr>
        <p:spPr/>
        <p:txBody>
          <a:bodyPr/>
          <a:lstStyle/>
          <a:p>
            <a:r>
              <a:rPr lang="nl-NL" sz="2400" dirty="0" smtClean="0"/>
              <a:t>Video-opnames </a:t>
            </a:r>
            <a:r>
              <a:rPr lang="nl-NL" sz="2400" dirty="0"/>
              <a:t>van lessen of van interviews met leerlingen</a:t>
            </a:r>
          </a:p>
          <a:p>
            <a:r>
              <a:rPr lang="nl-NL" sz="2400" dirty="0" smtClean="0"/>
              <a:t>Observatiegegevens</a:t>
            </a:r>
            <a:endParaRPr lang="nl-NL" sz="2400" dirty="0"/>
          </a:p>
          <a:p>
            <a:r>
              <a:rPr lang="nl-NL" sz="2400" dirty="0" smtClean="0"/>
              <a:t>Leerlingenwerk</a:t>
            </a:r>
          </a:p>
          <a:p>
            <a:r>
              <a:rPr lang="nl-NL" sz="2400" dirty="0" smtClean="0"/>
              <a:t>....</a:t>
            </a:r>
          </a:p>
          <a:p>
            <a:pPr marL="0" indent="0">
              <a:buNone/>
            </a:pPr>
            <a:endParaRPr lang="nl-NL" sz="2400" dirty="0"/>
          </a:p>
          <a:p>
            <a:pPr marL="0" indent="0">
              <a:buNone/>
            </a:pPr>
            <a:r>
              <a:rPr lang="nl-NL" sz="2400" dirty="0" smtClean="0"/>
              <a:t>Welke conclusies kun je trekken uit de verzamelde gegevens uit toetsing en </a:t>
            </a:r>
            <a:r>
              <a:rPr lang="nl-NL" sz="2400" dirty="0" err="1" smtClean="0"/>
              <a:t>formatieve</a:t>
            </a:r>
            <a:r>
              <a:rPr lang="nl-NL" sz="2400" dirty="0" smtClean="0"/>
              <a:t> evaluatie? </a:t>
            </a:r>
            <a:endParaRPr lang="nl-NL" sz="2400" dirty="0"/>
          </a:p>
        </p:txBody>
      </p:sp>
    </p:spTree>
    <p:extLst>
      <p:ext uri="{BB962C8B-B14F-4D97-AF65-F5344CB8AC3E}">
        <p14:creationId xmlns:p14="http://schemas.microsoft.com/office/powerpoint/2010/main" val="79185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57250" y="573088"/>
            <a:ext cx="7829550" cy="917575"/>
          </a:xfrm>
        </p:spPr>
        <p:txBody>
          <a:bodyPr>
            <a:normAutofit fontScale="90000"/>
          </a:bodyPr>
          <a:lstStyle/>
          <a:p>
            <a:pPr algn="l"/>
            <a:r>
              <a:rPr lang="nl-NL" dirty="0" smtClean="0"/>
              <a:t>Voor wie is Passende Perspectieven bedoeld?</a:t>
            </a:r>
          </a:p>
        </p:txBody>
      </p:sp>
      <p:sp>
        <p:nvSpPr>
          <p:cNvPr id="7171" name="Content Placeholder 2"/>
          <p:cNvSpPr>
            <a:spLocks noGrp="1"/>
          </p:cNvSpPr>
          <p:nvPr>
            <p:ph idx="1"/>
          </p:nvPr>
        </p:nvSpPr>
        <p:spPr>
          <a:xfrm>
            <a:off x="921296" y="1830387"/>
            <a:ext cx="8229600" cy="4525963"/>
          </a:xfrm>
        </p:spPr>
        <p:txBody>
          <a:bodyPr/>
          <a:lstStyle/>
          <a:p>
            <a:pPr>
              <a:buNone/>
            </a:pPr>
            <a:r>
              <a:rPr lang="nl-NL" sz="2400" dirty="0" smtClean="0"/>
              <a:t>Voor leerlingen die niveau 1F niet halen op 12</a:t>
            </a:r>
          </a:p>
          <a:p>
            <a:pPr>
              <a:buNone/>
            </a:pPr>
            <a:r>
              <a:rPr lang="nl-NL" sz="2400" dirty="0" smtClean="0"/>
              <a:t>jarige leeftijd.</a:t>
            </a:r>
          </a:p>
          <a:p>
            <a:endParaRPr lang="nl-NL" sz="2400" b="1" dirty="0" smtClean="0"/>
          </a:p>
          <a:p>
            <a:pPr>
              <a:buNone/>
            </a:pPr>
            <a:r>
              <a:rPr lang="nl-NL" sz="2400" dirty="0" smtClean="0"/>
              <a:t>Doel van Passende Perspectieven voor Rekenen:</a:t>
            </a:r>
          </a:p>
          <a:p>
            <a:pPr>
              <a:buNone/>
            </a:pPr>
            <a:r>
              <a:rPr lang="nl-NL" sz="2400" i="1" dirty="0" smtClean="0"/>
              <a:t>Leerlingen zo ver mogelijk op weg helpen met 1F</a:t>
            </a:r>
          </a:p>
          <a:p>
            <a:pPr>
              <a:buNone/>
            </a:pPr>
            <a:r>
              <a:rPr lang="nl-NL" sz="2400" i="1" dirty="0" smtClean="0"/>
              <a:t>als richtlijn</a:t>
            </a:r>
          </a:p>
          <a:p>
            <a:pPr>
              <a:buNone/>
            </a:pPr>
            <a:endParaRPr lang="nl-NL" sz="2400" i="1" dirty="0" smtClean="0"/>
          </a:p>
          <a:p>
            <a:pPr eaLnBrk="1" hangingPunct="1">
              <a:buFontTx/>
              <a:buNone/>
            </a:pPr>
            <a:r>
              <a:rPr lang="nl-NL" sz="2400" dirty="0" smtClean="0"/>
              <a:t>Leerlingen met een zml of zml-mg indicatie zijn</a:t>
            </a:r>
          </a:p>
          <a:p>
            <a:pPr eaLnBrk="1" hangingPunct="1">
              <a:buFontTx/>
              <a:buNone/>
            </a:pPr>
            <a:r>
              <a:rPr lang="nl-NL" sz="2400" dirty="0" smtClean="0"/>
              <a:t>uitgezonderd</a:t>
            </a:r>
          </a:p>
        </p:txBody>
      </p:sp>
      <p:sp>
        <p:nvSpPr>
          <p:cNvPr id="4" name="Slide Number Placeholder 3"/>
          <p:cNvSpPr>
            <a:spLocks noGrp="1"/>
          </p:cNvSpPr>
          <p:nvPr>
            <p:ph type="sldNum" sz="quarter" idx="10"/>
          </p:nvPr>
        </p:nvSpPr>
        <p:spPr/>
        <p:txBody>
          <a:bodyPr/>
          <a:lstStyle/>
          <a:p>
            <a:pPr>
              <a:defRPr/>
            </a:pPr>
            <a:fld id="{72ED5770-EFBB-4282-8F9E-07E30127588D}" type="slidenum">
              <a:rPr lang="nl-NL"/>
              <a:pPr>
                <a:defRPr/>
              </a:pPr>
              <a:t>2</a:t>
            </a:fld>
            <a:endParaRPr lang="nl-NL" dirty="0"/>
          </a:p>
        </p:txBody>
      </p:sp>
    </p:spTree>
    <p:extLst>
      <p:ext uri="{BB962C8B-B14F-4D97-AF65-F5344CB8AC3E}">
        <p14:creationId xmlns:p14="http://schemas.microsoft.com/office/powerpoint/2010/main" val="429464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smtClean="0"/>
              <a:t>Voorbeelden van </a:t>
            </a:r>
            <a:r>
              <a:rPr lang="nl-NL" dirty="0" err="1" smtClean="0"/>
              <a:t>formatieve</a:t>
            </a:r>
            <a:r>
              <a:rPr lang="nl-NL" dirty="0" smtClean="0"/>
              <a:t> evaluatie: portfolio met leerlingenwerk</a:t>
            </a:r>
            <a:endParaRPr lang="nl-NL" dirty="0"/>
          </a:p>
        </p:txBody>
      </p:sp>
      <p:sp>
        <p:nvSpPr>
          <p:cNvPr id="3" name="Content Placeholder 2"/>
          <p:cNvSpPr>
            <a:spLocks noGrp="1"/>
          </p:cNvSpPr>
          <p:nvPr>
            <p:ph sz="half" idx="1"/>
          </p:nvPr>
        </p:nvSpPr>
        <p:spPr/>
        <p:txBody>
          <a:bodyPr/>
          <a:lstStyle/>
          <a:p>
            <a:pPr>
              <a:buNone/>
            </a:pPr>
            <a:endParaRPr lang="nl-NL" dirty="0" smtClean="0"/>
          </a:p>
          <a:p>
            <a:pPr>
              <a:buNone/>
            </a:pPr>
            <a:endParaRPr lang="nl-NL" dirty="0" smtClean="0"/>
          </a:p>
          <a:p>
            <a:pPr>
              <a:buNone/>
            </a:pPr>
            <a:r>
              <a:rPr lang="nl-NL" dirty="0" smtClean="0"/>
              <a:t>Leerlingenwerk van</a:t>
            </a:r>
          </a:p>
          <a:p>
            <a:pPr>
              <a:buNone/>
            </a:pPr>
            <a:r>
              <a:rPr lang="nl-NL" dirty="0" smtClean="0"/>
              <a:t>vijf kinderen </a:t>
            </a:r>
          </a:p>
          <a:p>
            <a:pPr>
              <a:buNone/>
            </a:pPr>
            <a:endParaRPr lang="nl-NL" dirty="0" smtClean="0"/>
          </a:p>
          <a:p>
            <a:pPr>
              <a:buNone/>
            </a:pPr>
            <a:r>
              <a:rPr lang="nl-NL" dirty="0" smtClean="0"/>
              <a:t>Opgave: 4 groepjes</a:t>
            </a:r>
          </a:p>
          <a:p>
            <a:pPr>
              <a:buNone/>
            </a:pPr>
            <a:r>
              <a:rPr lang="nl-NL" dirty="0" smtClean="0"/>
              <a:t>van 6 kinderen </a:t>
            </a:r>
          </a:p>
          <a:p>
            <a:endParaRPr lang="nl-NL" dirty="0"/>
          </a:p>
        </p:txBody>
      </p:sp>
      <p:pic>
        <p:nvPicPr>
          <p:cNvPr id="5" name="Content Placeholder 4" descr="cliff klas"/>
          <p:cNvPicPr>
            <a:picLocks noGrp="1"/>
          </p:cNvPicPr>
          <p:nvPr>
            <p:ph sz="half" idx="2"/>
          </p:nvPr>
        </p:nvPicPr>
        <p:blipFill>
          <a:blip r:embed="rId3" cstate="print"/>
          <a:srcRect/>
          <a:stretch>
            <a:fillRect/>
          </a:stretch>
        </p:blipFill>
        <p:spPr bwMode="auto">
          <a:xfrm>
            <a:off x="4648200" y="2060180"/>
            <a:ext cx="3740224" cy="3956839"/>
          </a:xfrm>
          <a:prstGeom prst="rect">
            <a:avLst/>
          </a:prstGeom>
          <a:noFill/>
          <a:ln w="9525">
            <a:noFill/>
            <a:miter lim="800000"/>
            <a:headEnd/>
            <a:tailEnd/>
          </a:ln>
        </p:spPr>
      </p:pic>
    </p:spTree>
    <p:extLst>
      <p:ext uri="{BB962C8B-B14F-4D97-AF65-F5344CB8AC3E}">
        <p14:creationId xmlns:p14="http://schemas.microsoft.com/office/powerpoint/2010/main" val="182647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sz="4000" dirty="0" smtClean="0"/>
              <a:t>Voorbeelden van </a:t>
            </a:r>
            <a:r>
              <a:rPr lang="nl-NL" sz="4000" dirty="0" err="1" smtClean="0"/>
              <a:t>formatieve</a:t>
            </a:r>
            <a:r>
              <a:rPr lang="nl-NL" sz="4000" dirty="0" smtClean="0"/>
              <a:t> evaluatie: </a:t>
            </a:r>
            <a:r>
              <a:rPr lang="nl-NL" sz="4000" dirty="0" err="1" smtClean="0"/>
              <a:t>Leerlinginterviews</a:t>
            </a:r>
            <a:endParaRPr lang="nl-NL" sz="4000" dirty="0"/>
          </a:p>
        </p:txBody>
      </p:sp>
      <p:sp>
        <p:nvSpPr>
          <p:cNvPr id="3" name="Content Placeholder 2"/>
          <p:cNvSpPr>
            <a:spLocks noGrp="1"/>
          </p:cNvSpPr>
          <p:nvPr>
            <p:ph idx="1"/>
          </p:nvPr>
        </p:nvSpPr>
        <p:spPr>
          <a:xfrm>
            <a:off x="1043608" y="1700808"/>
            <a:ext cx="7162800" cy="3752056"/>
          </a:xfrm>
        </p:spPr>
        <p:txBody>
          <a:bodyPr>
            <a:noAutofit/>
          </a:bodyPr>
          <a:lstStyle/>
          <a:p>
            <a:pPr>
              <a:buNone/>
            </a:pPr>
            <a:r>
              <a:rPr lang="nl-NL" sz="2400" dirty="0" smtClean="0"/>
              <a:t>Fragment 1.	Floor: Thuis geoefend! (tafels)</a:t>
            </a:r>
            <a:endParaRPr lang="nl-NL" sz="2400" dirty="0"/>
          </a:p>
          <a:p>
            <a:pPr>
              <a:buNone/>
            </a:pPr>
            <a:r>
              <a:rPr lang="nl-NL" sz="2400" dirty="0" smtClean="0"/>
              <a:t>Fragment 2. 	Floor: Hoeveel mensen gaan er mee naar 				de dierentuin? (opgave 19) </a:t>
            </a:r>
            <a:endParaRPr lang="nl-NL" sz="2400" dirty="0"/>
          </a:p>
          <a:p>
            <a:pPr>
              <a:buNone/>
            </a:pPr>
            <a:r>
              <a:rPr lang="nl-NL" sz="2400" dirty="0" smtClean="0"/>
              <a:t>Fragment 3. 	Daan: Hoeveel euro? (blikjes cola en </a:t>
            </a:r>
            <a:br>
              <a:rPr lang="nl-NL" sz="2400" dirty="0" smtClean="0"/>
            </a:br>
            <a:r>
              <a:rPr lang="nl-NL" sz="2400" dirty="0" smtClean="0"/>
              <a:t> 				koeken)</a:t>
            </a:r>
            <a:endParaRPr lang="nl-NL" sz="2400" dirty="0"/>
          </a:p>
          <a:p>
            <a:pPr>
              <a:buNone/>
            </a:pPr>
            <a:r>
              <a:rPr lang="nl-NL" sz="2400" dirty="0" smtClean="0"/>
              <a:t>Kijkvragen:</a:t>
            </a:r>
          </a:p>
          <a:p>
            <a:pPr>
              <a:buFont typeface="Wingdings"/>
              <a:buChar char="Ø"/>
            </a:pPr>
            <a:r>
              <a:rPr lang="nl-NL" sz="2400" dirty="0" smtClean="0"/>
              <a:t>Welke oplossingen laten deze leerlingen zien en horen?</a:t>
            </a:r>
          </a:p>
          <a:p>
            <a:pPr>
              <a:buFont typeface="Wingdings"/>
              <a:buChar char="Ø"/>
            </a:pPr>
            <a:r>
              <a:rPr lang="nl-NL" sz="2400" dirty="0" smtClean="0"/>
              <a:t>Waar merk je leerwinst? </a:t>
            </a:r>
          </a:p>
          <a:p>
            <a:pPr>
              <a:buFont typeface="Wingdings"/>
              <a:buChar char="Ø"/>
            </a:pPr>
            <a:r>
              <a:rPr lang="nl-NL" sz="2400" dirty="0" smtClean="0"/>
              <a:t>Waar zou je mee verder willen als leerkracht?</a:t>
            </a:r>
          </a:p>
        </p:txBody>
      </p:sp>
    </p:spTree>
    <p:extLst>
      <p:ext uri="{BB962C8B-B14F-4D97-AF65-F5344CB8AC3E}">
        <p14:creationId xmlns:p14="http://schemas.microsoft.com/office/powerpoint/2010/main" val="368428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1600" y="476250"/>
            <a:ext cx="8172400" cy="5040982"/>
          </a:xfrm>
        </p:spPr>
        <p:txBody>
          <a:bodyPr/>
          <a:lstStyle/>
          <a:p>
            <a:pPr>
              <a:buNone/>
            </a:pPr>
            <a:r>
              <a:rPr lang="nl-NL" sz="2400" dirty="0" smtClean="0"/>
              <a:t>Fragment 3. 	Daan: Hoeveel euro? (blikjes cola en koeken)</a:t>
            </a:r>
          </a:p>
          <a:p>
            <a:pPr>
              <a:buNone/>
            </a:pPr>
            <a:endParaRPr lang="nl-NL" dirty="0"/>
          </a:p>
          <a:p>
            <a:pPr>
              <a:buNone/>
            </a:pPr>
            <a:endParaRPr lang="nl-NL" dirty="0" smtClean="0"/>
          </a:p>
          <a:p>
            <a:pPr>
              <a:buNone/>
            </a:pPr>
            <a:endParaRPr lang="nl-NL" dirty="0"/>
          </a:p>
          <a:p>
            <a:pPr>
              <a:buNone/>
            </a:pPr>
            <a:endParaRPr lang="nl-NL" dirty="0" smtClean="0"/>
          </a:p>
          <a:p>
            <a:pPr>
              <a:buNone/>
            </a:pPr>
            <a:endParaRPr lang="nl-NL" dirty="0"/>
          </a:p>
          <a:p>
            <a:pPr>
              <a:buNone/>
            </a:pPr>
            <a:endParaRPr lang="nl-NL" dirty="0" smtClean="0"/>
          </a:p>
          <a:p>
            <a:pPr>
              <a:buNone/>
            </a:pPr>
            <a:endParaRPr lang="nl-NL" dirty="0"/>
          </a:p>
          <a:p>
            <a:pPr>
              <a:buNone/>
            </a:pPr>
            <a:endParaRPr lang="nl-NL" dirty="0" smtClean="0"/>
          </a:p>
          <a:p>
            <a:pPr>
              <a:buNone/>
            </a:pPr>
            <a:endParaRPr lang="nl-NL" dirty="0"/>
          </a:p>
        </p:txBody>
      </p:sp>
      <p:pic>
        <p:nvPicPr>
          <p:cNvPr id="4" name="Picture 7"/>
          <p:cNvPicPr/>
          <p:nvPr/>
        </p:nvPicPr>
        <p:blipFill>
          <a:blip r:embed="rId3" cstate="print"/>
          <a:srcRect/>
          <a:stretch>
            <a:fillRect/>
          </a:stretch>
        </p:blipFill>
        <p:spPr bwMode="auto">
          <a:xfrm>
            <a:off x="971599" y="1628800"/>
            <a:ext cx="7416823" cy="4104455"/>
          </a:xfrm>
          <a:prstGeom prst="rect">
            <a:avLst/>
          </a:prstGeom>
          <a:noFill/>
          <a:ln w="9525">
            <a:solidFill>
              <a:srgbClr val="C0C0C0"/>
            </a:solidFill>
            <a:miter lim="800000"/>
            <a:headEnd/>
            <a:tailEnd/>
          </a:ln>
        </p:spPr>
      </p:pic>
    </p:spTree>
    <p:extLst>
      <p:ext uri="{BB962C8B-B14F-4D97-AF65-F5344CB8AC3E}">
        <p14:creationId xmlns:p14="http://schemas.microsoft.com/office/powerpoint/2010/main" val="17401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l"/>
            <a:r>
              <a:rPr lang="nl-NL" sz="4000" dirty="0" smtClean="0"/>
              <a:t>Discussie: is effect van Passende perspectieven meetbaar?</a:t>
            </a:r>
            <a:endParaRPr lang="nl-NL" sz="4000" dirty="0"/>
          </a:p>
        </p:txBody>
      </p:sp>
      <p:sp>
        <p:nvSpPr>
          <p:cNvPr id="3" name="Content Placeholder 2"/>
          <p:cNvSpPr>
            <a:spLocks noGrp="1"/>
          </p:cNvSpPr>
          <p:nvPr>
            <p:ph idx="1"/>
          </p:nvPr>
        </p:nvSpPr>
        <p:spPr>
          <a:xfrm>
            <a:off x="457200" y="1772816"/>
            <a:ext cx="8229600" cy="4525963"/>
          </a:xfrm>
        </p:spPr>
        <p:txBody>
          <a:bodyPr>
            <a:normAutofit fontScale="85000" lnSpcReduction="10000"/>
          </a:bodyPr>
          <a:lstStyle/>
          <a:p>
            <a:pPr>
              <a:buNone/>
            </a:pPr>
            <a:r>
              <a:rPr lang="nl-NL" dirty="0" smtClean="0"/>
              <a:t>Werken met Passende perspectieven betekent keuzes (in </a:t>
            </a:r>
          </a:p>
          <a:p>
            <a:pPr>
              <a:buNone/>
            </a:pPr>
            <a:r>
              <a:rPr lang="nl-NL" dirty="0" smtClean="0"/>
              <a:t>doelen ) maken.  Het toetsen van leerresultaten wordt </a:t>
            </a:r>
          </a:p>
          <a:p>
            <a:pPr>
              <a:buNone/>
            </a:pPr>
            <a:r>
              <a:rPr lang="nl-NL" dirty="0" smtClean="0"/>
              <a:t>lastiger. </a:t>
            </a:r>
          </a:p>
          <a:p>
            <a:pPr>
              <a:buNone/>
            </a:pPr>
            <a:endParaRPr lang="nl-NL" dirty="0" smtClean="0"/>
          </a:p>
          <a:p>
            <a:pPr>
              <a:buFont typeface="Wingdings"/>
              <a:buChar char="Ø"/>
            </a:pPr>
            <a:r>
              <a:rPr lang="nl-NL" dirty="0" smtClean="0"/>
              <a:t>De Cito en de methodetoets meten meer en andere onderwerpen dan de gekozen doelen uit de doelenlijsten…</a:t>
            </a:r>
          </a:p>
          <a:p>
            <a:pPr>
              <a:buFont typeface="Wingdings"/>
              <a:buChar char="Ø"/>
            </a:pPr>
            <a:r>
              <a:rPr lang="nl-NL" dirty="0" smtClean="0"/>
              <a:t>Hoe kunnen </a:t>
            </a:r>
            <a:r>
              <a:rPr lang="nl-NL" dirty="0"/>
              <a:t>we </a:t>
            </a:r>
            <a:r>
              <a:rPr lang="nl-NL" dirty="0" smtClean="0"/>
              <a:t>vooruitgang zichtbaar maken?</a:t>
            </a:r>
            <a:endParaRPr lang="nl-NL" dirty="0"/>
          </a:p>
          <a:p>
            <a:pPr>
              <a:buFont typeface="Wingdings"/>
              <a:buChar char="Ø"/>
            </a:pPr>
            <a:r>
              <a:rPr lang="nl-NL" dirty="0" smtClean="0"/>
              <a:t>Kunnen leerling interviews door de werkgroep worden ingezet?</a:t>
            </a:r>
          </a:p>
          <a:p>
            <a:pPr>
              <a:buFont typeface="Wingdings"/>
              <a:buChar char="Ø"/>
            </a:pPr>
            <a:endParaRPr lang="nl-NL" dirty="0" smtClean="0"/>
          </a:p>
          <a:p>
            <a:pPr>
              <a:buNone/>
            </a:pPr>
            <a:endParaRPr lang="nl-NL" dirty="0" smtClean="0"/>
          </a:p>
        </p:txBody>
      </p:sp>
    </p:spTree>
    <p:extLst>
      <p:ext uri="{BB962C8B-B14F-4D97-AF65-F5344CB8AC3E}">
        <p14:creationId xmlns:p14="http://schemas.microsoft.com/office/powerpoint/2010/main" val="36848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7" y="620713"/>
            <a:ext cx="7489527" cy="1224111"/>
          </a:xfrm>
        </p:spPr>
        <p:txBody>
          <a:bodyPr rtlCol="0">
            <a:normAutofit fontScale="90000"/>
          </a:bodyPr>
          <a:lstStyle/>
          <a:p>
            <a:pPr algn="l" fontAlgn="auto">
              <a:spcAft>
                <a:spcPts val="0"/>
              </a:spcAft>
              <a:defRPr/>
            </a:pPr>
            <a:r>
              <a:rPr lang="nl-NL" dirty="0" smtClean="0"/>
              <a:t/>
            </a:r>
            <a:br>
              <a:rPr lang="nl-NL" dirty="0" smtClean="0"/>
            </a:br>
            <a:r>
              <a:rPr lang="nl-NL" dirty="0" smtClean="0"/>
              <a:t>Implementatie van Passende perspectieven </a:t>
            </a:r>
            <a:br>
              <a:rPr lang="nl-NL" dirty="0" smtClean="0"/>
            </a:br>
            <a:endParaRPr lang="nl-NL" sz="4000" dirty="0"/>
          </a:p>
        </p:txBody>
      </p:sp>
      <p:sp>
        <p:nvSpPr>
          <p:cNvPr id="3" name="Tijdelijke aanduiding voor inhoud 2"/>
          <p:cNvSpPr>
            <a:spLocks noGrp="1"/>
          </p:cNvSpPr>
          <p:nvPr>
            <p:ph idx="1"/>
          </p:nvPr>
        </p:nvSpPr>
        <p:spPr>
          <a:xfrm>
            <a:off x="1541934" y="1988840"/>
            <a:ext cx="7139136" cy="4525963"/>
          </a:xfrm>
        </p:spPr>
        <p:txBody>
          <a:bodyPr rtlCol="0">
            <a:normAutofit fontScale="70000" lnSpcReduction="20000"/>
          </a:bodyPr>
          <a:lstStyle/>
          <a:p>
            <a:pPr fontAlgn="auto">
              <a:spcAft>
                <a:spcPts val="0"/>
              </a:spcAft>
              <a:buNone/>
              <a:defRPr/>
            </a:pPr>
            <a:r>
              <a:rPr lang="nl-NL" sz="2600" dirty="0" smtClean="0"/>
              <a:t>Niet meteen teambreed, maar in het eerste jaar een werkgroep </a:t>
            </a:r>
          </a:p>
          <a:p>
            <a:pPr fontAlgn="auto">
              <a:spcAft>
                <a:spcPts val="0"/>
              </a:spcAft>
              <a:buNone/>
              <a:defRPr/>
            </a:pPr>
            <a:r>
              <a:rPr lang="nl-NL" sz="2600" dirty="0" smtClean="0"/>
              <a:t>vormen.</a:t>
            </a:r>
          </a:p>
          <a:p>
            <a:pPr fontAlgn="auto">
              <a:spcAft>
                <a:spcPts val="0"/>
              </a:spcAft>
              <a:buNone/>
              <a:defRPr/>
            </a:pPr>
            <a:endParaRPr lang="nl-NL" sz="2600" dirty="0" smtClean="0"/>
          </a:p>
          <a:p>
            <a:pPr fontAlgn="auto">
              <a:spcAft>
                <a:spcPts val="0"/>
              </a:spcAft>
              <a:buNone/>
              <a:defRPr/>
            </a:pPr>
            <a:r>
              <a:rPr lang="nl-NL" sz="2600" dirty="0" smtClean="0"/>
              <a:t>Voorbeeld samenstelling van een werkgroep (SBO-school):</a:t>
            </a:r>
          </a:p>
          <a:p>
            <a:pPr fontAlgn="auto">
              <a:spcAft>
                <a:spcPts val="0"/>
              </a:spcAft>
              <a:defRPr/>
            </a:pPr>
            <a:r>
              <a:rPr lang="nl-NL" sz="2600" dirty="0" smtClean="0"/>
              <a:t>Rekencoördinator (rc-er) of intern begeleider (ib-er) is aanspreekpunt</a:t>
            </a:r>
            <a:endParaRPr lang="nl-NL" sz="2600" dirty="0"/>
          </a:p>
          <a:p>
            <a:pPr fontAlgn="auto">
              <a:spcAft>
                <a:spcPts val="0"/>
              </a:spcAft>
              <a:defRPr/>
            </a:pPr>
            <a:r>
              <a:rPr lang="nl-NL" sz="2600" dirty="0" smtClean="0"/>
              <a:t>Er doen vier groepen mee (bijv. groep 2, 4, 6 en 8)</a:t>
            </a:r>
          </a:p>
          <a:p>
            <a:pPr fontAlgn="auto">
              <a:spcAft>
                <a:spcPts val="0"/>
              </a:spcAft>
              <a:defRPr/>
            </a:pPr>
            <a:r>
              <a:rPr lang="nl-NL" sz="2600" dirty="0" smtClean="0"/>
              <a:t>Remedial Teacher neemt deel</a:t>
            </a:r>
            <a:endParaRPr lang="nl-NL" sz="2600" dirty="0"/>
          </a:p>
          <a:p>
            <a:pPr fontAlgn="auto">
              <a:spcAft>
                <a:spcPts val="0"/>
              </a:spcAft>
              <a:defRPr/>
            </a:pPr>
            <a:r>
              <a:rPr lang="nl-NL" sz="2600" dirty="0" smtClean="0"/>
              <a:t>Het MT is aanwezig, bijvoorbeeld in de persoon van een </a:t>
            </a:r>
          </a:p>
          <a:p>
            <a:pPr fontAlgn="auto">
              <a:spcAft>
                <a:spcPts val="0"/>
              </a:spcAft>
              <a:buNone/>
              <a:defRPr/>
            </a:pPr>
            <a:r>
              <a:rPr lang="nl-NL" sz="2600" dirty="0" smtClean="0"/>
              <a:t>	bouwcoördinator of schoolleider</a:t>
            </a:r>
          </a:p>
          <a:p>
            <a:pPr fontAlgn="auto">
              <a:spcAft>
                <a:spcPts val="0"/>
              </a:spcAft>
              <a:buNone/>
              <a:defRPr/>
            </a:pPr>
            <a:endParaRPr lang="nl-NL" sz="2600" dirty="0" smtClean="0"/>
          </a:p>
          <a:p>
            <a:pPr fontAlgn="auto">
              <a:spcAft>
                <a:spcPts val="0"/>
              </a:spcAft>
              <a:buNone/>
              <a:defRPr/>
            </a:pPr>
            <a:r>
              <a:rPr lang="nl-NL" sz="2600" dirty="0" smtClean="0"/>
              <a:t>In het eerste jaar begeleidt een externe deskundige de werkgroep.</a:t>
            </a:r>
          </a:p>
          <a:p>
            <a:pPr fontAlgn="auto">
              <a:spcAft>
                <a:spcPts val="0"/>
              </a:spcAft>
              <a:buNone/>
              <a:defRPr/>
            </a:pPr>
            <a:endParaRPr lang="nl-NL" sz="2600" dirty="0" smtClean="0"/>
          </a:p>
          <a:p>
            <a:pPr fontAlgn="auto">
              <a:spcAft>
                <a:spcPts val="0"/>
              </a:spcAft>
              <a:buNone/>
              <a:defRPr/>
            </a:pPr>
            <a:r>
              <a:rPr lang="nl-NL" sz="2600" dirty="0" smtClean="0"/>
              <a:t>In de begeleiding de rc-er of ib-er zo coachen dat hij/zij</a:t>
            </a:r>
          </a:p>
          <a:p>
            <a:pPr fontAlgn="auto">
              <a:spcAft>
                <a:spcPts val="0"/>
              </a:spcAft>
              <a:buNone/>
              <a:defRPr/>
            </a:pPr>
            <a:r>
              <a:rPr lang="nl-NL" sz="2600" dirty="0" smtClean="0"/>
              <a:t>in het jaar erna de implementatie teambreed kan realiseren.</a:t>
            </a:r>
          </a:p>
          <a:p>
            <a:pPr fontAlgn="auto">
              <a:spcAft>
                <a:spcPts val="0"/>
              </a:spcAft>
              <a:buNone/>
              <a:defRPr/>
            </a:pPr>
            <a:r>
              <a:rPr lang="nl-NL" sz="2200" dirty="0" smtClean="0">
                <a:solidFill>
                  <a:schemeClr val="accent4">
                    <a:lumMod val="50000"/>
                    <a:lumOff val="50000"/>
                  </a:schemeClr>
                </a:solidFill>
              </a:rPr>
              <a:t> </a:t>
            </a:r>
          </a:p>
          <a:p>
            <a:pPr fontAlgn="auto">
              <a:spcAft>
                <a:spcPts val="0"/>
              </a:spcAft>
              <a:buNone/>
              <a:defRPr/>
            </a:pPr>
            <a:r>
              <a:rPr lang="nl-NL" dirty="0" smtClean="0">
                <a:solidFill>
                  <a:schemeClr val="accent4">
                    <a:lumMod val="50000"/>
                    <a:lumOff val="50000"/>
                  </a:schemeClr>
                </a:solidFill>
              </a:rPr>
              <a:t>   </a:t>
            </a:r>
          </a:p>
          <a:p>
            <a:pPr fontAlgn="auto">
              <a:spcAft>
                <a:spcPts val="0"/>
              </a:spcAft>
              <a:defRPr/>
            </a:pPr>
            <a:endParaRPr lang="nl-NL" dirty="0">
              <a:solidFill>
                <a:schemeClr val="accent4">
                  <a:lumMod val="50000"/>
                  <a:lumOff val="50000"/>
                </a:schemeClr>
              </a:solidFill>
            </a:endParaRPr>
          </a:p>
        </p:txBody>
      </p:sp>
      <p:sp>
        <p:nvSpPr>
          <p:cNvPr id="4" name="Tijdelijke aanduiding voor dianummer 3"/>
          <p:cNvSpPr>
            <a:spLocks noGrp="1"/>
          </p:cNvSpPr>
          <p:nvPr>
            <p:ph type="sldNum" sz="quarter" idx="10"/>
          </p:nvPr>
        </p:nvSpPr>
        <p:spPr/>
        <p:txBody>
          <a:bodyPr/>
          <a:lstStyle/>
          <a:p>
            <a:pPr>
              <a:defRPr/>
            </a:pPr>
            <a:fld id="{B9B5C9BC-1606-41E7-ACCC-7AEBC963ECDE}" type="slidenum">
              <a:rPr lang="nl-NL"/>
              <a:pPr>
                <a:defRPr/>
              </a:pPr>
              <a:t>24</a:t>
            </a:fld>
            <a:endParaRPr lang="nl-NL" dirty="0"/>
          </a:p>
        </p:txBody>
      </p:sp>
    </p:spTree>
    <p:extLst>
      <p:ext uri="{BB962C8B-B14F-4D97-AF65-F5344CB8AC3E}">
        <p14:creationId xmlns:p14="http://schemas.microsoft.com/office/powerpoint/2010/main" val="150468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857250" y="573088"/>
            <a:ext cx="7829550" cy="917575"/>
          </a:xfrm>
        </p:spPr>
        <p:txBody>
          <a:bodyPr>
            <a:normAutofit fontScale="90000"/>
          </a:bodyPr>
          <a:lstStyle/>
          <a:p>
            <a:r>
              <a:rPr lang="nl-NL" dirty="0" smtClean="0"/>
              <a:t>Voorwaarden voor implementatie</a:t>
            </a:r>
          </a:p>
        </p:txBody>
      </p:sp>
      <p:sp>
        <p:nvSpPr>
          <p:cNvPr id="13315" name="Tijdelijke aanduiding voor inhoud 2"/>
          <p:cNvSpPr>
            <a:spLocks noGrp="1"/>
          </p:cNvSpPr>
          <p:nvPr>
            <p:ph idx="1"/>
          </p:nvPr>
        </p:nvSpPr>
        <p:spPr>
          <a:xfrm>
            <a:off x="857250" y="1772816"/>
            <a:ext cx="7829550" cy="4353347"/>
          </a:xfrm>
        </p:spPr>
        <p:txBody>
          <a:bodyPr/>
          <a:lstStyle/>
          <a:p>
            <a:pPr>
              <a:buFont typeface="Arial" charset="0"/>
              <a:buChar char="•"/>
            </a:pPr>
            <a:r>
              <a:rPr lang="nl-NL" sz="2000" dirty="0"/>
              <a:t>S</a:t>
            </a:r>
            <a:r>
              <a:rPr lang="nl-NL" sz="2000" dirty="0" smtClean="0"/>
              <a:t>choolleiding staat achter visie en uitgangspunten van Passende perspectieven.</a:t>
            </a:r>
          </a:p>
          <a:p>
            <a:pPr>
              <a:buFont typeface="Arial" charset="0"/>
              <a:buChar char="•"/>
            </a:pPr>
            <a:r>
              <a:rPr lang="nl-NL" sz="2000" dirty="0" smtClean="0"/>
              <a:t>De school is bekend met de uitgangspunten van Handelingsgericht Werken (HGW). In iedere groep wordt gewerkt met groepsoverzichten en groepsplannen rekenen.</a:t>
            </a:r>
          </a:p>
          <a:p>
            <a:pPr>
              <a:buFont typeface="Arial" charset="0"/>
              <a:buChar char="•"/>
            </a:pPr>
            <a:r>
              <a:rPr lang="nl-NL" sz="2000" dirty="0" smtClean="0"/>
              <a:t>De ib-er of rc-er wordt gefaciliteerd als intern </a:t>
            </a:r>
            <a:r>
              <a:rPr lang="nl-NL" sz="2000" dirty="0"/>
              <a:t>projectcoördinator. </a:t>
            </a:r>
            <a:r>
              <a:rPr lang="nl-NL" sz="2000" dirty="0" smtClean="0"/>
              <a:t>Hij/zij is voorzitter van de werkgroep.</a:t>
            </a:r>
          </a:p>
          <a:p>
            <a:pPr>
              <a:buFont typeface="Arial" charset="0"/>
              <a:buChar char="•"/>
            </a:pPr>
            <a:r>
              <a:rPr lang="nl-NL" sz="2000" dirty="0" smtClean="0"/>
              <a:t>Bij alle bijeenkomsten is een vertegenwoordiger van het MT aanwezig.</a:t>
            </a:r>
          </a:p>
          <a:p>
            <a:pPr>
              <a:buFont typeface="Arial" charset="0"/>
              <a:buChar char="•"/>
            </a:pPr>
            <a:r>
              <a:rPr lang="nl-NL" sz="2000" dirty="0"/>
              <a:t>E</a:t>
            </a:r>
            <a:r>
              <a:rPr lang="nl-NL" sz="2000" dirty="0" smtClean="0"/>
              <a:t>rvaringen in de werkgroep worden geregistreerd en zijn input voor rekenbeleid door het MT </a:t>
            </a:r>
          </a:p>
          <a:p>
            <a:pPr>
              <a:buFont typeface="Arial" charset="0"/>
              <a:buChar char="•"/>
            </a:pPr>
            <a:endParaRPr lang="nl-NL" sz="2000" dirty="0" smtClean="0">
              <a:solidFill>
                <a:schemeClr val="accent4">
                  <a:lumMod val="50000"/>
                  <a:lumOff val="50000"/>
                </a:schemeClr>
              </a:solidFill>
            </a:endParaRPr>
          </a:p>
          <a:p>
            <a:pPr>
              <a:buNone/>
            </a:pPr>
            <a:endParaRPr lang="nl-NL" dirty="0" smtClean="0">
              <a:solidFill>
                <a:schemeClr val="accent4">
                  <a:lumMod val="50000"/>
                  <a:lumOff val="50000"/>
                </a:schemeClr>
              </a:solidFill>
            </a:endParaRPr>
          </a:p>
          <a:p>
            <a:pPr>
              <a:buFont typeface="Arial" charset="0"/>
              <a:buChar char="•"/>
            </a:pPr>
            <a:endParaRPr lang="nl-NL" dirty="0" smtClean="0"/>
          </a:p>
          <a:p>
            <a:pPr>
              <a:buFont typeface="Arial" charset="0"/>
              <a:buChar char="•"/>
            </a:pPr>
            <a:endParaRPr lang="nl-NL" dirty="0" smtClean="0"/>
          </a:p>
          <a:p>
            <a:pPr>
              <a:buNone/>
            </a:pPr>
            <a:endParaRPr lang="nl-NL" dirty="0" smtClean="0"/>
          </a:p>
          <a:p>
            <a:pPr>
              <a:buFont typeface="Arial" charset="0"/>
              <a:buChar char="•"/>
            </a:pPr>
            <a:endParaRPr lang="nl-NL" dirty="0" smtClean="0"/>
          </a:p>
          <a:p>
            <a:pPr>
              <a:buFont typeface="Arial" charset="0"/>
              <a:buChar char="•"/>
            </a:pPr>
            <a:endParaRPr lang="nl-NL" dirty="0" smtClean="0"/>
          </a:p>
          <a:p>
            <a:pPr>
              <a:buFont typeface="Arial" charset="0"/>
              <a:buChar char="•"/>
            </a:pPr>
            <a:endParaRPr lang="nl-NL" dirty="0" smtClean="0"/>
          </a:p>
          <a:p>
            <a:pPr>
              <a:buFont typeface="Arial" charset="0"/>
              <a:buChar char="•"/>
            </a:pPr>
            <a:endParaRPr lang="nl-NL" dirty="0" smtClean="0"/>
          </a:p>
          <a:p>
            <a:pPr>
              <a:buFont typeface="Arial" charset="0"/>
              <a:buChar char="•"/>
            </a:pPr>
            <a:endParaRPr lang="nl-NL" dirty="0" smtClean="0"/>
          </a:p>
        </p:txBody>
      </p:sp>
      <p:sp>
        <p:nvSpPr>
          <p:cNvPr id="4" name="Tijdelijke aanduiding voor dianummer 3"/>
          <p:cNvSpPr>
            <a:spLocks noGrp="1"/>
          </p:cNvSpPr>
          <p:nvPr>
            <p:ph type="sldNum" sz="quarter" idx="10"/>
          </p:nvPr>
        </p:nvSpPr>
        <p:spPr/>
        <p:txBody>
          <a:bodyPr/>
          <a:lstStyle/>
          <a:p>
            <a:pPr>
              <a:defRPr/>
            </a:pPr>
            <a:fld id="{04D6C6B4-BE32-412F-9292-0EFB52E6582D}" type="slidenum">
              <a:rPr lang="nl-NL"/>
              <a:pPr>
                <a:defRPr/>
              </a:pPr>
              <a:t>25</a:t>
            </a:fld>
            <a:endParaRPr lang="nl-NL" dirty="0"/>
          </a:p>
        </p:txBody>
      </p:sp>
    </p:spTree>
    <p:extLst>
      <p:ext uri="{BB962C8B-B14F-4D97-AF65-F5344CB8AC3E}">
        <p14:creationId xmlns:p14="http://schemas.microsoft.com/office/powerpoint/2010/main" val="81323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nl-NL" dirty="0" smtClean="0"/>
              <a:t>Starten? Beginsituatie...</a:t>
            </a:r>
            <a:endParaRPr lang="nl-NL" dirty="0"/>
          </a:p>
        </p:txBody>
      </p:sp>
      <p:sp>
        <p:nvSpPr>
          <p:cNvPr id="3" name="Content Placeholder 2"/>
          <p:cNvSpPr>
            <a:spLocks noGrp="1"/>
          </p:cNvSpPr>
          <p:nvPr>
            <p:ph idx="1"/>
          </p:nvPr>
        </p:nvSpPr>
        <p:spPr>
          <a:xfrm>
            <a:off x="457200" y="1268760"/>
            <a:ext cx="8229600" cy="4857403"/>
          </a:xfrm>
        </p:spPr>
        <p:txBody>
          <a:bodyPr>
            <a:normAutofit/>
          </a:bodyPr>
          <a:lstStyle/>
          <a:p>
            <a:pPr>
              <a:buFont typeface="Wingdings"/>
              <a:buChar char="Ø"/>
            </a:pPr>
            <a:r>
              <a:rPr lang="nl-NL" dirty="0" smtClean="0"/>
              <a:t>leerlingen			uitstroombestemming</a:t>
            </a:r>
          </a:p>
          <a:p>
            <a:pPr>
              <a:buNone/>
            </a:pPr>
            <a:r>
              <a:rPr lang="nl-NL" dirty="0" smtClean="0"/>
              <a:t>								ontwikkelperspectief</a:t>
            </a:r>
          </a:p>
          <a:p>
            <a:pPr>
              <a:buNone/>
            </a:pPr>
            <a:r>
              <a:rPr lang="nl-NL" dirty="0" smtClean="0"/>
              <a:t>								groepsplannen</a:t>
            </a:r>
          </a:p>
          <a:p>
            <a:pPr>
              <a:buFont typeface="Wingdings"/>
              <a:buChar char="Ø"/>
            </a:pPr>
            <a:r>
              <a:rPr lang="nl-NL" dirty="0" smtClean="0"/>
              <a:t>leerkrachten		methode </a:t>
            </a:r>
          </a:p>
          <a:p>
            <a:pPr>
              <a:buNone/>
            </a:pPr>
            <a:r>
              <a:rPr lang="nl-NL" dirty="0" smtClean="0"/>
              <a:t>								didactiek</a:t>
            </a:r>
          </a:p>
          <a:p>
            <a:pPr>
              <a:buNone/>
            </a:pPr>
            <a:r>
              <a:rPr lang="nl-NL" dirty="0" smtClean="0"/>
              <a:t>								differentiatie</a:t>
            </a:r>
          </a:p>
          <a:p>
            <a:pPr>
              <a:buFont typeface="Wingdings"/>
              <a:buChar char="Ø"/>
            </a:pPr>
            <a:r>
              <a:rPr lang="nl-NL" dirty="0" smtClean="0"/>
              <a:t>schoolleiding		draagvlak</a:t>
            </a:r>
          </a:p>
          <a:p>
            <a:pPr>
              <a:buNone/>
            </a:pPr>
            <a:r>
              <a:rPr lang="nl-NL" dirty="0" smtClean="0"/>
              <a:t>								ruggesteun</a:t>
            </a:r>
          </a:p>
          <a:p>
            <a:endParaRPr lang="nl-N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Eigen teambijeenkomst...</a:t>
            </a:r>
            <a:endParaRPr lang="nl-NL" dirty="0"/>
          </a:p>
        </p:txBody>
      </p:sp>
      <p:sp>
        <p:nvSpPr>
          <p:cNvPr id="3" name="Content Placeholder 2"/>
          <p:cNvSpPr>
            <a:spLocks noGrp="1"/>
          </p:cNvSpPr>
          <p:nvPr>
            <p:ph idx="1"/>
          </p:nvPr>
        </p:nvSpPr>
        <p:spPr/>
        <p:txBody>
          <a:bodyPr/>
          <a:lstStyle/>
          <a:p>
            <a:r>
              <a:rPr lang="nl-NL" dirty="0" smtClean="0"/>
              <a:t>Wat weten je collega’s al over passende perspectieven?</a:t>
            </a:r>
          </a:p>
          <a:p>
            <a:pPr>
              <a:buNone/>
            </a:pPr>
            <a:endParaRPr lang="nl-NL" dirty="0" smtClean="0"/>
          </a:p>
          <a:p>
            <a:r>
              <a:rPr lang="nl-NL" dirty="0" smtClean="0"/>
              <a:t>Welke informatie hebben zij nog nodig?</a:t>
            </a:r>
            <a:endParaRPr lang="nl-NL" smtClean="0"/>
          </a:p>
          <a:p>
            <a:pPr>
              <a:buNone/>
            </a:pPr>
            <a:endParaRPr lang="nl-NL" dirty="0" smtClean="0"/>
          </a:p>
          <a:p>
            <a:r>
              <a:rPr lang="nl-NL" dirty="0" smtClean="0"/>
              <a:t>Hoe zou jouw team een (door)start kunnen maken?</a:t>
            </a:r>
          </a:p>
          <a:p>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algn="l" eaLnBrk="1" hangingPunct="1"/>
            <a:r>
              <a:rPr lang="nl-NL" dirty="0" smtClean="0"/>
              <a:t>Doelgroepen en leerroutes</a:t>
            </a:r>
          </a:p>
        </p:txBody>
      </p:sp>
      <p:sp>
        <p:nvSpPr>
          <p:cNvPr id="6147" name="Rectangle 3"/>
          <p:cNvSpPr>
            <a:spLocks noGrp="1" noChangeArrowheads="1"/>
          </p:cNvSpPr>
          <p:nvPr>
            <p:ph type="body" idx="4294967295"/>
          </p:nvPr>
        </p:nvSpPr>
        <p:spPr>
          <a:xfrm>
            <a:off x="971600" y="1451571"/>
            <a:ext cx="7920880" cy="4395787"/>
          </a:xfrm>
        </p:spPr>
        <p:txBody>
          <a:bodyPr>
            <a:normAutofit/>
          </a:bodyPr>
          <a:lstStyle/>
          <a:p>
            <a:pPr eaLnBrk="1" hangingPunct="1">
              <a:buFontTx/>
              <a:buNone/>
            </a:pPr>
            <a:r>
              <a:rPr lang="nl-NL" sz="2200" dirty="0" smtClean="0"/>
              <a:t>Rekening houdend met:</a:t>
            </a:r>
          </a:p>
          <a:p>
            <a:pPr eaLnBrk="1" hangingPunct="1"/>
            <a:r>
              <a:rPr lang="nl-NL" sz="2200" dirty="0" smtClean="0"/>
              <a:t>cognitieve capaciteiten en/of specifieke beperkingen</a:t>
            </a:r>
          </a:p>
          <a:p>
            <a:pPr eaLnBrk="1" hangingPunct="1"/>
            <a:r>
              <a:rPr lang="nl-NL" sz="2200" dirty="0" smtClean="0"/>
              <a:t>doorstroom vervolgonderwijs (uitstroombestemming/ontwikkelingsperspectief)</a:t>
            </a:r>
          </a:p>
          <a:p>
            <a:pPr eaLnBrk="1" hangingPunct="1"/>
            <a:r>
              <a:rPr lang="nl-NL" sz="2200" dirty="0" smtClean="0"/>
              <a:t>bandbreedte</a:t>
            </a:r>
          </a:p>
          <a:p>
            <a:pPr eaLnBrk="1" hangingPunct="1">
              <a:buFontTx/>
              <a:buNone/>
            </a:pPr>
            <a:r>
              <a:rPr lang="nl-NL" sz="2400" b="1" dirty="0" smtClean="0"/>
              <a:t>Groep 1 		       Leerroute 1 (vmbo-tl/gl en hoger)</a:t>
            </a:r>
          </a:p>
          <a:p>
            <a:pPr eaLnBrk="1" hangingPunct="1">
              <a:buFontTx/>
              <a:buNone/>
            </a:pPr>
            <a:r>
              <a:rPr lang="nl-NL" sz="2400" b="1" dirty="0" smtClean="0"/>
              <a:t>Groep 2			Leerroute 2 (vmbo bb/kb)</a:t>
            </a:r>
            <a:endParaRPr lang="nl-NL" sz="2400" dirty="0" smtClean="0"/>
          </a:p>
          <a:p>
            <a:pPr eaLnBrk="1" hangingPunct="1">
              <a:buFontTx/>
              <a:buNone/>
            </a:pPr>
            <a:r>
              <a:rPr lang="nl-NL" sz="2400" b="1" dirty="0" smtClean="0"/>
              <a:t>						Leerroute 3 (PrO en VSO arbeid)</a:t>
            </a:r>
          </a:p>
          <a:p>
            <a:pPr marL="0" indent="0">
              <a:buNone/>
            </a:pPr>
            <a:r>
              <a:rPr lang="nl-NL" sz="2000" dirty="0" smtClean="0"/>
              <a:t/>
            </a:r>
            <a:br>
              <a:rPr lang="nl-NL" sz="2000" dirty="0" smtClean="0"/>
            </a:br>
            <a:r>
              <a:rPr lang="nl-NL" sz="2000" dirty="0" smtClean="0"/>
              <a:t>Leerlingen </a:t>
            </a:r>
            <a:r>
              <a:rPr lang="nl-NL" sz="2000" dirty="0"/>
              <a:t>zitten in alle vormen van primair </a:t>
            </a:r>
            <a:r>
              <a:rPr lang="nl-NL" sz="2000" dirty="0" smtClean="0"/>
              <a:t>onderwijs, dus </a:t>
            </a:r>
            <a:r>
              <a:rPr lang="nl-NL" sz="2000" dirty="0"/>
              <a:t>zowel regulier als, speciaal (basis) onderwijs.</a:t>
            </a:r>
          </a:p>
          <a:p>
            <a:pPr eaLnBrk="1" hangingPunct="1">
              <a:buFontTx/>
              <a:buNone/>
            </a:pPr>
            <a:endParaRPr lang="nl-NL" sz="2400" b="1" dirty="0" smtClean="0"/>
          </a:p>
          <a:p>
            <a:pPr eaLnBrk="1" hangingPunct="1">
              <a:buFontTx/>
              <a:buNone/>
            </a:pPr>
            <a:endParaRPr lang="nl-NL" dirty="0" smtClean="0"/>
          </a:p>
        </p:txBody>
      </p:sp>
      <p:sp>
        <p:nvSpPr>
          <p:cNvPr id="6148" name="AutoShape 4"/>
          <p:cNvSpPr>
            <a:spLocks noChangeArrowheads="1"/>
          </p:cNvSpPr>
          <p:nvPr/>
        </p:nvSpPr>
        <p:spPr bwMode="auto">
          <a:xfrm>
            <a:off x="2195736" y="3470274"/>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nl-NL" dirty="0"/>
          </a:p>
        </p:txBody>
      </p:sp>
      <p:sp>
        <p:nvSpPr>
          <p:cNvPr id="6149" name="AutoShape 5"/>
          <p:cNvSpPr>
            <a:spLocks/>
          </p:cNvSpPr>
          <p:nvPr/>
        </p:nvSpPr>
        <p:spPr bwMode="auto">
          <a:xfrm>
            <a:off x="3034705" y="4005064"/>
            <a:ext cx="215900" cy="574675"/>
          </a:xfrm>
          <a:prstGeom prst="rightBrace">
            <a:avLst>
              <a:gd name="adj1" fmla="val 22181"/>
              <a:gd name="adj2" fmla="val 50000"/>
            </a:avLst>
          </a:prstGeom>
          <a:noFill/>
          <a:ln w="9525">
            <a:solidFill>
              <a:schemeClr val="tx1"/>
            </a:solidFill>
            <a:round/>
            <a:headEnd/>
            <a:tailEnd/>
          </a:ln>
          <a:effectLst/>
        </p:spPr>
        <p:txBody>
          <a:bodyPr wrap="none" anchor="ctr"/>
          <a:lstStyle/>
          <a:p>
            <a:endParaRPr lang="nl-NL" dirty="0"/>
          </a:p>
        </p:txBody>
      </p:sp>
      <p:sp>
        <p:nvSpPr>
          <p:cNvPr id="6150" name="AutoShape 6"/>
          <p:cNvSpPr>
            <a:spLocks noChangeArrowheads="1"/>
          </p:cNvSpPr>
          <p:nvPr/>
        </p:nvSpPr>
        <p:spPr bwMode="auto">
          <a:xfrm>
            <a:off x="2261965" y="4005064"/>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nl-NL" dirty="0"/>
          </a:p>
        </p:txBody>
      </p:sp>
    </p:spTree>
    <p:extLst>
      <p:ext uri="{BB962C8B-B14F-4D97-AF65-F5344CB8AC3E}">
        <p14:creationId xmlns:p14="http://schemas.microsoft.com/office/powerpoint/2010/main" val="143909909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73088"/>
            <a:ext cx="7829550" cy="917575"/>
          </a:xfrm>
        </p:spPr>
        <p:txBody>
          <a:bodyPr rtlCol="0">
            <a:normAutofit fontScale="90000"/>
          </a:bodyPr>
          <a:lstStyle/>
          <a:p>
            <a:pPr algn="l" fontAlgn="auto">
              <a:spcAft>
                <a:spcPts val="0"/>
              </a:spcAft>
              <a:defRPr/>
            </a:pPr>
            <a:r>
              <a:rPr lang="nl-NL" dirty="0" smtClean="0"/>
              <a:t/>
            </a:r>
            <a:br>
              <a:rPr lang="nl-NL" dirty="0" smtClean="0"/>
            </a:br>
            <a:r>
              <a:rPr lang="nl-NL" dirty="0" smtClean="0"/>
              <a:t>Wat biedt Passende Perspectieven?</a:t>
            </a:r>
            <a:br>
              <a:rPr lang="nl-NL" dirty="0" smtClean="0"/>
            </a:br>
            <a:endParaRPr lang="nl-NL"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None/>
              <a:defRPr/>
            </a:pPr>
            <a:r>
              <a:rPr lang="nl-NL" sz="2400" dirty="0" smtClean="0"/>
              <a:t>1)	Profielschetsen</a:t>
            </a:r>
          </a:p>
          <a:p>
            <a:pPr fontAlgn="auto">
              <a:spcAft>
                <a:spcPts val="0"/>
              </a:spcAft>
              <a:buNone/>
              <a:defRPr/>
            </a:pPr>
            <a:r>
              <a:rPr lang="nl-NL" sz="2400" dirty="0" smtClean="0"/>
              <a:t>	Welke problemen hebben </a:t>
            </a:r>
            <a:r>
              <a:rPr lang="nl-NL" sz="2400" b="1" dirty="0" smtClean="0"/>
              <a:t>leerlingen</a:t>
            </a:r>
            <a:r>
              <a:rPr lang="nl-NL" sz="2400" dirty="0" smtClean="0"/>
              <a:t>?</a:t>
            </a:r>
          </a:p>
          <a:p>
            <a:pPr fontAlgn="auto">
              <a:spcAft>
                <a:spcPts val="0"/>
              </a:spcAft>
              <a:buNone/>
              <a:defRPr/>
            </a:pPr>
            <a:r>
              <a:rPr lang="nl-NL" sz="2400" dirty="0" smtClean="0"/>
              <a:t>2)	Doelenlijsten</a:t>
            </a:r>
          </a:p>
          <a:p>
            <a:pPr fontAlgn="auto">
              <a:spcAft>
                <a:spcPts val="0"/>
              </a:spcAft>
              <a:buNone/>
              <a:defRPr/>
            </a:pPr>
            <a:r>
              <a:rPr lang="nl-NL" sz="2400" dirty="0" smtClean="0"/>
              <a:t>	Welke doelen wel/niet? (</a:t>
            </a:r>
            <a:r>
              <a:rPr lang="nl-NL" sz="2400" b="1" dirty="0" smtClean="0"/>
              <a:t>leerstof</a:t>
            </a:r>
            <a:r>
              <a:rPr lang="nl-NL" sz="2400" dirty="0" smtClean="0"/>
              <a:t>)? </a:t>
            </a:r>
          </a:p>
          <a:p>
            <a:pPr fontAlgn="auto">
              <a:spcAft>
                <a:spcPts val="0"/>
              </a:spcAft>
              <a:buNone/>
              <a:defRPr/>
            </a:pPr>
            <a:r>
              <a:rPr lang="nl-NL" sz="2400" dirty="0" smtClean="0"/>
              <a:t>3)	Drie leerroutes (op A3 formaat + toelichting)</a:t>
            </a:r>
          </a:p>
          <a:p>
            <a:pPr fontAlgn="auto">
              <a:spcAft>
                <a:spcPts val="0"/>
              </a:spcAft>
              <a:buNone/>
              <a:defRPr/>
            </a:pPr>
            <a:r>
              <a:rPr lang="nl-NL" sz="2400" dirty="0" smtClean="0"/>
              <a:t>	Welke kernmomenten in de </a:t>
            </a:r>
            <a:r>
              <a:rPr lang="nl-NL" sz="2400" b="1" dirty="0" smtClean="0"/>
              <a:t>leerlijn </a:t>
            </a:r>
            <a:r>
              <a:rPr lang="nl-NL" sz="2400" dirty="0" smtClean="0"/>
              <a:t>rekenen?</a:t>
            </a:r>
          </a:p>
          <a:p>
            <a:pPr fontAlgn="auto">
              <a:spcAft>
                <a:spcPts val="0"/>
              </a:spcAft>
              <a:buNone/>
              <a:defRPr/>
            </a:pPr>
            <a:r>
              <a:rPr lang="nl-NL" sz="2400" dirty="0" smtClean="0"/>
              <a:t>4)	Wegwijzer</a:t>
            </a:r>
          </a:p>
          <a:p>
            <a:pPr fontAlgn="auto">
              <a:spcAft>
                <a:spcPts val="0"/>
              </a:spcAft>
              <a:buNone/>
              <a:defRPr/>
            </a:pPr>
            <a:r>
              <a:rPr lang="nl-NL" sz="2400" dirty="0" smtClean="0"/>
              <a:t>	Welke visie hebben we? (</a:t>
            </a:r>
            <a:r>
              <a:rPr lang="nl-NL" sz="2400" b="1" dirty="0" smtClean="0"/>
              <a:t>leerkracht</a:t>
            </a:r>
            <a:r>
              <a:rPr lang="nl-NL" sz="2400" dirty="0" smtClean="0"/>
              <a:t>)</a:t>
            </a:r>
          </a:p>
          <a:p>
            <a:pPr fontAlgn="auto">
              <a:spcAft>
                <a:spcPts val="0"/>
              </a:spcAft>
              <a:buNone/>
              <a:defRPr/>
            </a:pPr>
            <a:endParaRPr lang="nl-NL" sz="2400" dirty="0" smtClean="0"/>
          </a:p>
          <a:p>
            <a:pPr fontAlgn="auto">
              <a:spcAft>
                <a:spcPts val="0"/>
              </a:spcAft>
              <a:buNone/>
              <a:defRPr/>
            </a:pPr>
            <a:r>
              <a:rPr lang="nl-NL" sz="2400" dirty="0" smtClean="0"/>
              <a:t>In een circuit met vier groepen verkennen we deze producten.</a:t>
            </a:r>
          </a:p>
          <a:p>
            <a:pPr fontAlgn="auto">
              <a:spcAft>
                <a:spcPts val="0"/>
              </a:spcAft>
              <a:buNone/>
              <a:defRPr/>
            </a:pPr>
            <a:r>
              <a:rPr lang="nl-NL" sz="2400" dirty="0" smtClean="0">
                <a:hlinkClick r:id="rId2"/>
              </a:rPr>
              <a:t>www.passendeperspectieven.slo.nl</a:t>
            </a:r>
            <a:r>
              <a:rPr lang="nl-NL" sz="2400" dirty="0" smtClean="0"/>
              <a:t> </a:t>
            </a:r>
            <a:r>
              <a:rPr lang="nl-NL" dirty="0" smtClean="0">
                <a:solidFill>
                  <a:srgbClr val="0000FF"/>
                </a:solidFill>
              </a:rPr>
              <a:t/>
            </a:r>
            <a:br>
              <a:rPr lang="nl-NL" dirty="0" smtClean="0">
                <a:solidFill>
                  <a:srgbClr val="0000FF"/>
                </a:solidFill>
              </a:rPr>
            </a:br>
            <a:endParaRPr lang="nl-NL" dirty="0" smtClean="0">
              <a:solidFill>
                <a:srgbClr val="0000FF"/>
              </a:solidFill>
            </a:endParaRPr>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598D9629-9682-4585-8BED-7042D8B92CDE}" type="slidenum">
              <a:rPr lang="nl-NL"/>
              <a:pPr>
                <a:defRPr/>
              </a:pPr>
              <a:t>4</a:t>
            </a:fld>
            <a:endParaRPr lang="nl-NL" dirty="0"/>
          </a:p>
        </p:txBody>
      </p:sp>
    </p:spTree>
    <p:extLst>
      <p:ext uri="{BB962C8B-B14F-4D97-AF65-F5344CB8AC3E}">
        <p14:creationId xmlns:p14="http://schemas.microsoft.com/office/powerpoint/2010/main" val="279415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857250" y="549275"/>
            <a:ext cx="7829550" cy="792163"/>
          </a:xfrm>
        </p:spPr>
        <p:txBody>
          <a:bodyPr/>
          <a:lstStyle/>
          <a:p>
            <a:pPr algn="l"/>
            <a:r>
              <a:rPr lang="nl-NL" dirty="0" smtClean="0"/>
              <a:t>Individuele instructie?!</a:t>
            </a:r>
          </a:p>
        </p:txBody>
      </p:sp>
      <p:pic>
        <p:nvPicPr>
          <p:cNvPr id="15363" name="Picture 7" descr="leerkracht touwtjes"/>
          <p:cNvPicPr>
            <a:picLocks noGrp="1" noChangeAspect="1" noChangeArrowheads="1"/>
          </p:cNvPicPr>
          <p:nvPr>
            <p:ph idx="1"/>
          </p:nvPr>
        </p:nvPicPr>
        <p:blipFill>
          <a:blip r:embed="rId2" cstate="print">
            <a:lum contrast="24000"/>
          </a:blip>
          <a:srcRect/>
          <a:stretch>
            <a:fillRect/>
          </a:stretch>
        </p:blipFill>
        <p:spPr>
          <a:xfrm>
            <a:off x="1328787" y="1341438"/>
            <a:ext cx="6653916" cy="4563368"/>
          </a:xfrm>
        </p:spPr>
      </p:pic>
    </p:spTree>
    <p:extLst>
      <p:ext uri="{BB962C8B-B14F-4D97-AF65-F5344CB8AC3E}">
        <p14:creationId xmlns:p14="http://schemas.microsoft.com/office/powerpoint/2010/main" val="2410811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857250" y="573088"/>
            <a:ext cx="7829550" cy="917575"/>
          </a:xfrm>
        </p:spPr>
        <p:txBody>
          <a:bodyPr/>
          <a:lstStyle/>
          <a:p>
            <a:pPr algn="l"/>
            <a:r>
              <a:rPr lang="nl-NL" dirty="0" smtClean="0"/>
              <a:t>Of: Klassikale instructie?!</a:t>
            </a:r>
          </a:p>
        </p:txBody>
      </p:sp>
      <p:sp>
        <p:nvSpPr>
          <p:cNvPr id="4" name="Tijdelijke aanduiding voor dianummer 3"/>
          <p:cNvSpPr>
            <a:spLocks noGrp="1"/>
          </p:cNvSpPr>
          <p:nvPr>
            <p:ph type="sldNum" sz="quarter" idx="10"/>
          </p:nvPr>
        </p:nvSpPr>
        <p:spPr/>
        <p:txBody>
          <a:bodyPr/>
          <a:lstStyle/>
          <a:p>
            <a:pPr>
              <a:defRPr/>
            </a:pPr>
            <a:fld id="{227F203D-7B2C-400F-AB20-8C35DC691E86}" type="slidenum">
              <a:rPr lang="nl-NL"/>
              <a:pPr>
                <a:defRPr/>
              </a:pPr>
              <a:t>6</a:t>
            </a:fld>
            <a:endParaRPr lang="nl-NL" dirty="0"/>
          </a:p>
        </p:txBody>
      </p:sp>
      <p:pic>
        <p:nvPicPr>
          <p:cNvPr id="16388" name="Picture 4" descr="differentiatie"/>
          <p:cNvPicPr>
            <a:picLocks noGrp="1" noChangeAspect="1" noChangeArrowheads="1"/>
          </p:cNvPicPr>
          <p:nvPr>
            <p:ph idx="1"/>
          </p:nvPr>
        </p:nvPicPr>
        <p:blipFill>
          <a:blip r:embed="rId2" cstate="print"/>
          <a:srcRect/>
          <a:stretch>
            <a:fillRect/>
          </a:stretch>
        </p:blipFill>
        <p:spPr>
          <a:xfrm>
            <a:off x="857250" y="1268760"/>
            <a:ext cx="7560196" cy="4681537"/>
          </a:xfrm>
        </p:spPr>
      </p:pic>
    </p:spTree>
    <p:extLst>
      <p:ext uri="{BB962C8B-B14F-4D97-AF65-F5344CB8AC3E}">
        <p14:creationId xmlns:p14="http://schemas.microsoft.com/office/powerpoint/2010/main" val="327277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73088"/>
            <a:ext cx="7859216" cy="983704"/>
          </a:xfrm>
        </p:spPr>
        <p:txBody>
          <a:bodyPr rtlCol="0">
            <a:normAutofit/>
          </a:bodyPr>
          <a:lstStyle/>
          <a:p>
            <a:pPr algn="l" fontAlgn="auto">
              <a:spcAft>
                <a:spcPts val="0"/>
              </a:spcAft>
              <a:defRPr/>
            </a:pPr>
            <a:r>
              <a:rPr lang="nl-NL" sz="3600" dirty="0" smtClean="0"/>
              <a:t>Centrale vraag: Afstemmen op niveau?!</a:t>
            </a:r>
            <a:endParaRPr lang="nl-NL" sz="3600" dirty="0"/>
          </a:p>
        </p:txBody>
      </p:sp>
      <p:sp>
        <p:nvSpPr>
          <p:cNvPr id="3" name="Content Placeholder 2"/>
          <p:cNvSpPr>
            <a:spLocks noGrp="1"/>
          </p:cNvSpPr>
          <p:nvPr>
            <p:ph idx="1"/>
          </p:nvPr>
        </p:nvSpPr>
        <p:spPr>
          <a:xfrm>
            <a:off x="971600" y="1772816"/>
            <a:ext cx="6912768" cy="3744416"/>
          </a:xfrm>
        </p:spPr>
        <p:txBody>
          <a:bodyPr rtlCol="0">
            <a:normAutofit fontScale="25000" lnSpcReduction="20000"/>
          </a:bodyPr>
          <a:lstStyle/>
          <a:p>
            <a:pPr fontAlgn="auto">
              <a:spcAft>
                <a:spcPts val="0"/>
              </a:spcAft>
              <a:buFont typeface="Wingdings" pitchFamily="2" charset="2"/>
              <a:buChar char="ü"/>
              <a:defRPr/>
            </a:pPr>
            <a:r>
              <a:rPr lang="nl-NL" sz="8000" dirty="0" smtClean="0"/>
              <a:t>Hoe voorkom je dat iedere leerling op individueel spoor aan het werk is en dat je als leerkracht voortdurend individuele instructie geeft? </a:t>
            </a:r>
          </a:p>
          <a:p>
            <a:pPr marL="0" indent="0" fontAlgn="auto">
              <a:spcAft>
                <a:spcPts val="0"/>
              </a:spcAft>
              <a:buNone/>
              <a:defRPr/>
            </a:pPr>
            <a:endParaRPr lang="nl-NL" sz="8000" dirty="0" smtClean="0"/>
          </a:p>
          <a:p>
            <a:pPr fontAlgn="auto">
              <a:spcAft>
                <a:spcPts val="0"/>
              </a:spcAft>
              <a:buFont typeface="Wingdings" pitchFamily="2" charset="2"/>
              <a:buChar char="ü"/>
              <a:defRPr/>
            </a:pPr>
            <a:r>
              <a:rPr lang="nl-NL" sz="8000" dirty="0" smtClean="0"/>
              <a:t>Moeten we dan klassikale instructie aan de hele groep geven? </a:t>
            </a:r>
          </a:p>
          <a:p>
            <a:pPr marL="0" indent="0" fontAlgn="auto">
              <a:spcAft>
                <a:spcPts val="0"/>
              </a:spcAft>
              <a:buNone/>
              <a:defRPr/>
            </a:pPr>
            <a:endParaRPr lang="nl-NL" sz="8000" dirty="0" smtClean="0"/>
          </a:p>
          <a:p>
            <a:pPr fontAlgn="auto">
              <a:spcAft>
                <a:spcPts val="0"/>
              </a:spcAft>
              <a:buNone/>
              <a:defRPr/>
            </a:pPr>
            <a:r>
              <a:rPr lang="nl-NL" sz="8000" dirty="0" smtClean="0"/>
              <a:t>Stellingen:</a:t>
            </a:r>
          </a:p>
          <a:p>
            <a:pPr fontAlgn="auto">
              <a:spcAft>
                <a:spcPts val="0"/>
              </a:spcAft>
              <a:buAutoNum type="arabicPeriod"/>
              <a:defRPr/>
            </a:pPr>
            <a:r>
              <a:rPr lang="nl-NL" sz="8000" dirty="0" smtClean="0"/>
              <a:t>Voor passend rekenonderwijs is het nodig om de reken-wiskundemethode goed te volgen</a:t>
            </a:r>
          </a:p>
          <a:p>
            <a:pPr fontAlgn="auto">
              <a:spcAft>
                <a:spcPts val="0"/>
              </a:spcAft>
              <a:buAutoNum type="arabicPeriod"/>
              <a:defRPr/>
            </a:pPr>
            <a:r>
              <a:rPr lang="nl-NL" sz="8000" dirty="0" smtClean="0"/>
              <a:t>Voor passend rekenonderwijs is het nodig om de reken-wiskundemethode los te laten</a:t>
            </a:r>
          </a:p>
          <a:p>
            <a:pPr fontAlgn="auto">
              <a:spcAft>
                <a:spcPts val="0"/>
              </a:spcAft>
              <a:buNone/>
              <a:defRPr/>
            </a:pPr>
            <a:endParaRPr lang="nl-NL" sz="8000" dirty="0" smtClean="0"/>
          </a:p>
          <a:p>
            <a:pPr fontAlgn="auto">
              <a:spcAft>
                <a:spcPts val="0"/>
              </a:spcAft>
              <a:buFont typeface="Wingdings" pitchFamily="2" charset="2"/>
              <a:buChar char="ü"/>
              <a:defRPr/>
            </a:pPr>
            <a:endParaRPr lang="nl-NL" dirty="0" smtClean="0">
              <a:solidFill>
                <a:schemeClr val="accent4">
                  <a:lumMod val="50000"/>
                  <a:lumOff val="50000"/>
                </a:schemeClr>
              </a:solidFill>
            </a:endParaRPr>
          </a:p>
          <a:p>
            <a:pPr fontAlgn="auto">
              <a:spcAft>
                <a:spcPts val="0"/>
              </a:spcAft>
              <a:buFont typeface="Wingdings" pitchFamily="2" charset="2"/>
              <a:buChar char="ü"/>
              <a:defRPr/>
            </a:pPr>
            <a:endParaRPr lang="nl-NL" dirty="0" smtClean="0">
              <a:solidFill>
                <a:schemeClr val="accent4">
                  <a:lumMod val="50000"/>
                  <a:lumOff val="50000"/>
                </a:schemeClr>
              </a:solidFill>
            </a:endParaRPr>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E777DADF-82B5-49F5-8C80-D2590212927C}" type="slidenum">
              <a:rPr lang="nl-NL"/>
              <a:pPr>
                <a:defRPr/>
              </a:pPr>
              <a:t>7</a:t>
            </a:fld>
            <a:endParaRPr lang="nl-NL" dirty="0"/>
          </a:p>
        </p:txBody>
      </p:sp>
    </p:spTree>
    <p:extLst>
      <p:ext uri="{BB962C8B-B14F-4D97-AF65-F5344CB8AC3E}">
        <p14:creationId xmlns:p14="http://schemas.microsoft.com/office/powerpoint/2010/main" val="2625349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implementatie-plan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200" b="1" dirty="0" smtClean="0"/>
              <a:t>Stap 1		Visie en uitgangspunten (team)</a:t>
            </a:r>
          </a:p>
          <a:p>
            <a:pPr>
              <a:buNone/>
            </a:pPr>
            <a:r>
              <a:rPr lang="nl-NL" sz="2200" dirty="0" smtClean="0"/>
              <a:t>Stap 2 		Beginsituatie bepalen </a:t>
            </a:r>
          </a:p>
          <a:p>
            <a:pPr>
              <a:buNone/>
            </a:pPr>
            <a:r>
              <a:rPr lang="nl-NL" sz="2200" dirty="0"/>
              <a:t>	</a:t>
            </a:r>
            <a:r>
              <a:rPr lang="nl-NL" sz="2200" dirty="0" smtClean="0"/>
              <a:t>			en leerlingen plaatsen in leerroutes</a:t>
            </a:r>
          </a:p>
          <a:p>
            <a:pPr>
              <a:buNone/>
            </a:pPr>
            <a:r>
              <a:rPr lang="nl-NL" sz="2200" dirty="0" smtClean="0"/>
              <a:t>Stap 3		Doelen selecteren en vastleggen</a:t>
            </a:r>
          </a:p>
          <a:p>
            <a:pPr>
              <a:buNone/>
            </a:pPr>
            <a:r>
              <a:rPr lang="nl-NL" sz="2200" dirty="0" smtClean="0"/>
              <a:t>Stap 4		Formuleren van onderwijsaanbod</a:t>
            </a:r>
          </a:p>
          <a:p>
            <a:pPr>
              <a:buNone/>
            </a:pPr>
            <a:r>
              <a:rPr lang="nl-NL" sz="2200" dirty="0" smtClean="0"/>
              <a:t>Stap 5		Uitvoeren en evalueren van 				 					onderwijsaanbod</a:t>
            </a:r>
          </a:p>
          <a:p>
            <a:pPr>
              <a:buNone/>
            </a:pPr>
            <a:r>
              <a:rPr lang="nl-NL" sz="2200" dirty="0" smtClean="0"/>
              <a:t>Stap 6 		Evalueren op </a:t>
            </a:r>
            <a:r>
              <a:rPr lang="nl-NL" sz="2200" dirty="0" err="1" smtClean="0"/>
              <a:t>leerlingniveau</a:t>
            </a:r>
            <a:r>
              <a:rPr lang="nl-NL" sz="2200" dirty="0" smtClean="0"/>
              <a:t> </a:t>
            </a:r>
          </a:p>
          <a:p>
            <a:pPr>
              <a:buNone/>
            </a:pPr>
            <a:r>
              <a:rPr lang="nl-NL" sz="2200" dirty="0" smtClean="0"/>
              <a:t>Stap 7 		Evalueren op schoolniveau</a:t>
            </a:r>
          </a:p>
          <a:p>
            <a:endParaRPr lang="nl-NL" sz="24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8</a:t>
            </a:fld>
            <a:endParaRPr lang="nl-NL" dirty="0"/>
          </a:p>
        </p:txBody>
      </p:sp>
    </p:spTree>
    <p:extLst>
      <p:ext uri="{BB962C8B-B14F-4D97-AF65-F5344CB8AC3E}">
        <p14:creationId xmlns:p14="http://schemas.microsoft.com/office/powerpoint/2010/main" val="266520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573088"/>
            <a:ext cx="7829550" cy="917575"/>
          </a:xfrm>
        </p:spPr>
        <p:txBody>
          <a:bodyPr>
            <a:normAutofit/>
          </a:bodyPr>
          <a:lstStyle/>
          <a:p>
            <a:pPr algn="l"/>
            <a:r>
              <a:rPr lang="nl-NL" dirty="0" smtClean="0"/>
              <a:t>Uitgangspunt</a:t>
            </a:r>
            <a:r>
              <a:rPr lang="nl-NL" smtClean="0"/>
              <a:t>: cyclisch werken</a:t>
            </a:r>
            <a:endParaRPr lang="nl-NL" dirty="0" smtClean="0"/>
          </a:p>
        </p:txBody>
      </p:sp>
      <p:sp>
        <p:nvSpPr>
          <p:cNvPr id="3" name="Content Placeholder 2"/>
          <p:cNvSpPr>
            <a:spLocks noGrp="1"/>
          </p:cNvSpPr>
          <p:nvPr>
            <p:ph idx="1"/>
          </p:nvPr>
        </p:nvSpPr>
        <p:spPr>
          <a:xfrm>
            <a:off x="1043608" y="2204864"/>
            <a:ext cx="7109792" cy="3891136"/>
          </a:xfrm>
        </p:spPr>
        <p:txBody>
          <a:bodyPr rtlCol="0">
            <a:normAutofit lnSpcReduction="10000"/>
          </a:bodyPr>
          <a:lstStyle/>
          <a:p>
            <a:pPr fontAlgn="auto">
              <a:spcAft>
                <a:spcPts val="0"/>
              </a:spcAft>
              <a:buNone/>
              <a:defRPr/>
            </a:pPr>
            <a:r>
              <a:rPr lang="nl-NL" sz="2800" dirty="0" smtClean="0"/>
              <a:t>In elk Groepsplan:</a:t>
            </a:r>
          </a:p>
          <a:p>
            <a:pPr fontAlgn="auto">
              <a:spcAft>
                <a:spcPts val="0"/>
              </a:spcAft>
              <a:buNone/>
              <a:defRPr/>
            </a:pPr>
            <a:r>
              <a:rPr lang="nl-NL" sz="2800" dirty="0" smtClean="0"/>
              <a:t>Basislijn </a:t>
            </a:r>
            <a:r>
              <a:rPr lang="nl-NL" sz="2800" dirty="0" smtClean="0">
                <a:sym typeface="Wingdings" pitchFamily="2" charset="2"/>
              </a:rPr>
              <a:t> leerroute 1 of 2</a:t>
            </a:r>
            <a:endParaRPr lang="nl-NL" sz="2800" dirty="0" smtClean="0"/>
          </a:p>
          <a:p>
            <a:pPr fontAlgn="auto">
              <a:spcAft>
                <a:spcPts val="0"/>
              </a:spcAft>
              <a:buNone/>
              <a:defRPr/>
            </a:pPr>
            <a:endParaRPr lang="nl-NL" sz="2800" dirty="0" smtClean="0"/>
          </a:p>
          <a:p>
            <a:pPr fontAlgn="auto">
              <a:spcAft>
                <a:spcPts val="0"/>
              </a:spcAft>
              <a:buNone/>
              <a:defRPr/>
            </a:pPr>
            <a:r>
              <a:rPr lang="nl-NL" sz="2800" dirty="0" smtClean="0"/>
              <a:t>Gevorderde subgroep </a:t>
            </a:r>
            <a:r>
              <a:rPr lang="nl-NL" sz="2800" dirty="0" smtClean="0">
                <a:sym typeface="Wingdings" pitchFamily="2" charset="2"/>
              </a:rPr>
              <a:t> leerroute 1 (of meer)</a:t>
            </a:r>
            <a:endParaRPr lang="nl-NL" sz="2800" dirty="0" smtClean="0"/>
          </a:p>
          <a:p>
            <a:pPr fontAlgn="auto">
              <a:spcAft>
                <a:spcPts val="0"/>
              </a:spcAft>
              <a:buFont typeface="Arial" pitchFamily="34" charset="0"/>
              <a:buChar char="•"/>
              <a:defRPr/>
            </a:pPr>
            <a:endParaRPr lang="nl-NL" sz="2800" dirty="0" smtClean="0"/>
          </a:p>
          <a:p>
            <a:pPr fontAlgn="auto">
              <a:spcAft>
                <a:spcPts val="0"/>
              </a:spcAft>
              <a:buNone/>
              <a:defRPr/>
            </a:pPr>
            <a:r>
              <a:rPr lang="nl-NL" sz="2800" dirty="0" smtClean="0"/>
              <a:t>Intensieve subgroep(en) </a:t>
            </a:r>
            <a:r>
              <a:rPr lang="nl-NL" sz="2800" dirty="0" smtClean="0">
                <a:sym typeface="Wingdings" pitchFamily="2" charset="2"/>
              </a:rPr>
              <a:t> leerroute 2 of  3</a:t>
            </a:r>
          </a:p>
          <a:p>
            <a:pPr fontAlgn="auto">
              <a:spcAft>
                <a:spcPts val="0"/>
              </a:spcAft>
              <a:buNone/>
              <a:defRPr/>
            </a:pPr>
            <a:endParaRPr lang="nl-NL" sz="2800" dirty="0" smtClean="0"/>
          </a:p>
          <a:p>
            <a:pPr fontAlgn="auto">
              <a:spcAft>
                <a:spcPts val="0"/>
              </a:spcAft>
              <a:buNone/>
              <a:defRPr/>
            </a:pPr>
            <a:r>
              <a:rPr lang="nl-NL" sz="2800" dirty="0" smtClean="0"/>
              <a:t>Individuele leerling </a:t>
            </a:r>
            <a:r>
              <a:rPr lang="nl-NL" sz="2800" dirty="0" smtClean="0">
                <a:sym typeface="Wingdings" pitchFamily="2" charset="2"/>
              </a:rPr>
              <a:t> leerroute 3 (+ RT)</a:t>
            </a:r>
          </a:p>
          <a:p>
            <a:pPr fontAlgn="auto">
              <a:spcAft>
                <a:spcPts val="0"/>
              </a:spcAft>
              <a:buFont typeface="Wingdings" pitchFamily="2" charset="2"/>
              <a:buChar char="Ø"/>
              <a:defRPr/>
            </a:pPr>
            <a:endParaRPr lang="nl-NL" sz="2800" dirty="0" smtClean="0">
              <a:solidFill>
                <a:schemeClr val="accent4">
                  <a:lumMod val="50000"/>
                  <a:lumOff val="50000"/>
                </a:schemeClr>
              </a:solidFill>
              <a:sym typeface="Wingdings" pitchFamily="2" charset="2"/>
            </a:endParaRPr>
          </a:p>
          <a:p>
            <a:pPr fontAlgn="auto">
              <a:spcAft>
                <a:spcPts val="0"/>
              </a:spcAft>
              <a:defRPr/>
            </a:pPr>
            <a:endParaRPr lang="nl-NL" sz="2800" dirty="0" smtClean="0">
              <a:sym typeface="Wingdings" pitchFamily="2" charset="2"/>
            </a:endParaRPr>
          </a:p>
          <a:p>
            <a:pPr fontAlgn="auto">
              <a:spcAft>
                <a:spcPts val="0"/>
              </a:spcAft>
              <a:defRPr/>
            </a:pPr>
            <a:endParaRPr lang="nl-NL" sz="2800" b="1" dirty="0" smtClean="0">
              <a:sym typeface="Wingdings" pitchFamily="2" charset="2"/>
            </a:endParaRPr>
          </a:p>
          <a:p>
            <a:pPr fontAlgn="auto">
              <a:spcAft>
                <a:spcPts val="0"/>
              </a:spcAft>
              <a:buFont typeface="Wingdings" pitchFamily="2" charset="2"/>
              <a:buChar char="Ø"/>
              <a:defRPr/>
            </a:pPr>
            <a:endParaRPr lang="nl-NL" b="1" dirty="0" smtClean="0"/>
          </a:p>
          <a:p>
            <a:pPr fontAlgn="auto">
              <a:spcAft>
                <a:spcPts val="0"/>
              </a:spcAft>
              <a:defRPr/>
            </a:pPr>
            <a:endParaRPr lang="nl-NL" dirty="0" smtClean="0"/>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14AF2382-C3DF-447D-8307-8D70AD2E75CB}" type="slidenum">
              <a:rPr lang="nl-NL"/>
              <a:pPr>
                <a:defRPr/>
              </a:pPr>
              <a:t>9</a:t>
            </a:fld>
            <a:endParaRPr lang="nl-NL" dirty="0"/>
          </a:p>
        </p:txBody>
      </p:sp>
    </p:spTree>
    <p:extLst>
      <p:ext uri="{BB962C8B-B14F-4D97-AF65-F5344CB8AC3E}">
        <p14:creationId xmlns:p14="http://schemas.microsoft.com/office/powerpoint/2010/main" val="2230203940"/>
      </p:ext>
    </p:extLst>
  </p:cSld>
  <p:clrMapOvr>
    <a:masterClrMapping/>
  </p:clrMapOvr>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Presentatie_01_magenta</Template>
  <TotalTime>1049</TotalTime>
  <Words>1608</Words>
  <Application>Microsoft Office PowerPoint</Application>
  <PresentationFormat>Diavoorstelling (4:3)</PresentationFormat>
  <Paragraphs>265</Paragraphs>
  <Slides>27</Slides>
  <Notes>18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Arial</vt:lpstr>
      <vt:lpstr>Calibri</vt:lpstr>
      <vt:lpstr>Geneva</vt:lpstr>
      <vt:lpstr>Osaka</vt:lpstr>
      <vt:lpstr>Times New Roman</vt:lpstr>
      <vt:lpstr>Wingdings</vt:lpstr>
      <vt:lpstr>Presentatie_01_magenta</vt:lpstr>
      <vt:lpstr>PowerPoint-presentatie</vt:lpstr>
      <vt:lpstr>Voor wie is Passende Perspectieven bedoeld?</vt:lpstr>
      <vt:lpstr>Doelgroepen en leerroutes</vt:lpstr>
      <vt:lpstr> Wat biedt Passende Perspectieven? </vt:lpstr>
      <vt:lpstr>Individuele instructie?!</vt:lpstr>
      <vt:lpstr>Of: Klassikale instructie?!</vt:lpstr>
      <vt:lpstr>Centrale vraag: Afstemmen op niveau?!</vt:lpstr>
      <vt:lpstr>  implementatie-plan  </vt:lpstr>
      <vt:lpstr>Uitgangspunt: cyclisch werken</vt:lpstr>
      <vt:lpstr>Visie: keuzes maken</vt:lpstr>
      <vt:lpstr>Handelingsniveaus &amp; leerroutes</vt:lpstr>
      <vt:lpstr>In het protocol ERWD:</vt:lpstr>
      <vt:lpstr>Keuzes in doelen voor rekenen</vt:lpstr>
      <vt:lpstr>PowerPoint-presentatie</vt:lpstr>
      <vt:lpstr>Overzichten van leerroutes</vt:lpstr>
      <vt:lpstr>Relatie tussen leerroutes en doelenlijsten </vt:lpstr>
      <vt:lpstr>Relatie tussen leerroute, doelenlijst en methode</vt:lpstr>
      <vt:lpstr>Van stap 4 naar stap 6</vt:lpstr>
      <vt:lpstr>Formatieve evaluatie</vt:lpstr>
      <vt:lpstr>Voorbeelden van formatieve evaluatie: portfolio met leerlingenwerk</vt:lpstr>
      <vt:lpstr>Voorbeelden van formatieve evaluatie: Leerlinginterviews</vt:lpstr>
      <vt:lpstr>PowerPoint-presentatie</vt:lpstr>
      <vt:lpstr>Discussie: is effect van Passende perspectieven meetbaar?</vt:lpstr>
      <vt:lpstr> Implementatie van Passende perspectieven  </vt:lpstr>
      <vt:lpstr>Voorwaarden voor implementatie</vt:lpstr>
      <vt:lpstr>Starten? Beginsituatie...</vt:lpstr>
      <vt:lpstr>Eigen teambijeenkomst...</vt:lpstr>
    </vt:vector>
  </TitlesOfParts>
  <Company>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Carla Compagnie - Rietberg</cp:lastModifiedBy>
  <cp:revision>84</cp:revision>
  <cp:lastPrinted>2014-03-19T09:44:50Z</cp:lastPrinted>
  <dcterms:created xsi:type="dcterms:W3CDTF">2013-11-15T10:33:01Z</dcterms:created>
  <dcterms:modified xsi:type="dcterms:W3CDTF">2015-02-20T15:18:57Z</dcterms:modified>
  <cp:contentStatus>Definitief</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