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9" r:id="rId4"/>
    <p:sldId id="260" r:id="rId5"/>
    <p:sldId id="268" r:id="rId6"/>
    <p:sldId id="269" r:id="rId7"/>
    <p:sldId id="258" r:id="rId8"/>
    <p:sldId id="270" r:id="rId9"/>
    <p:sldId id="261" r:id="rId10"/>
    <p:sldId id="262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66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D937-DE6F-432D-91B5-977994782B41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6BB81-DF6A-4D2B-A836-6B569055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2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feit dat ik hier sta heeft alles te maken met het onderwerp van deze workshop.</a:t>
            </a:r>
          </a:p>
          <a:p>
            <a:r>
              <a:rPr lang="nl-NL" dirty="0" smtClean="0"/>
              <a:t>Doel:</a:t>
            </a:r>
            <a:r>
              <a:rPr lang="nl-NL" baseline="0" dirty="0" smtClean="0"/>
              <a:t> gezamenlijk komen tot ideeënuitwisseling: hoe halen we eruit wat er in ons zit?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6BB81-DF6A-4D2B-A836-6B569055CC5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7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Liefde, carrière, moment van stilstand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6BB81-DF6A-4D2B-A836-6B569055CC5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07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Schuldgevoel:</a:t>
            </a:r>
            <a:r>
              <a:rPr lang="nl-NL" baseline="0" dirty="0" smtClean="0"/>
              <a:t> wel functie + schaal, geen acties/tijd. Onzichtbaar</a:t>
            </a:r>
          </a:p>
          <a:p>
            <a:r>
              <a:rPr lang="nl-NL" baseline="0" dirty="0" smtClean="0"/>
              <a:t>Ongenoegen: wel functie maar geen tijd</a:t>
            </a:r>
          </a:p>
          <a:p>
            <a:r>
              <a:rPr lang="nl-NL" baseline="0" dirty="0" smtClean="0"/>
              <a:t>Return on investment: geen nieuwe ervaring, school ziet ook weinig terug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6BB81-DF6A-4D2B-A836-6B569055CC5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0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27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54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67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0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4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46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7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31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8B7A-8C31-4296-A995-7CDE5997CEEE}" type="datetimeFigureOut">
              <a:rPr lang="nl-NL" smtClean="0"/>
              <a:t>12-3-2016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19B-0158-4DAF-9859-FC5E3EBAB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>
            <a:noAutofit/>
          </a:bodyPr>
          <a:lstStyle/>
          <a:p>
            <a:r>
              <a:rPr lang="nl-N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rPr>
              <a:t>Rekencoördinator</a:t>
            </a:r>
            <a:br>
              <a:rPr lang="nl-N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rPr>
            </a:br>
            <a:r>
              <a:rPr lang="nl-N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rPr>
              <a:t>Return on investment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5683208"/>
            <a:ext cx="3739430" cy="908060"/>
          </a:xfrm>
        </p:spPr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r>
              <a:rPr lang="nl-NL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maart 2016</a:t>
            </a:r>
            <a:endParaRPr lang="nl-N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Ingeborg van den Heuvel</a:t>
            </a:r>
          </a:p>
          <a:p>
            <a:r>
              <a:rPr lang="nl-NL" sz="1900" dirty="0" smtClean="0">
                <a:solidFill>
                  <a:schemeClr val="tx1"/>
                </a:solidFill>
              </a:rPr>
              <a:t> </a:t>
            </a:r>
            <a:endParaRPr lang="nl-NL" sz="19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520280" cy="19456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36467"/>
            <a:ext cx="2137420" cy="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Tips en ideeën: interactie</a:t>
            </a:r>
            <a:endParaRPr lang="nl-NL" dirty="0">
              <a:latin typeface="AR ESSENCE" panose="02000000000000000000" pitchFamily="2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60301"/>
              </p:ext>
            </p:extLst>
          </p:nvPr>
        </p:nvGraphicFramePr>
        <p:xfrm>
          <a:off x="179510" y="1397000"/>
          <a:ext cx="8568952" cy="352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152130"/>
                <a:gridCol w="1296142"/>
                <a:gridCol w="1224136"/>
                <a:gridCol w="1224136"/>
              </a:tblGrid>
              <a:tr h="89805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Extern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School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Bouw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Leerkrachten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Ouders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Anders</a:t>
                      </a:r>
                      <a:endParaRPr lang="nl-NL" sz="1600" dirty="0"/>
                    </a:p>
                  </a:txBody>
                  <a:tcPr/>
                </a:tc>
              </a:tr>
              <a:tr h="1421976">
                <a:tc>
                  <a:txBody>
                    <a:bodyPr/>
                    <a:lstStyle/>
                    <a:p>
                      <a:r>
                        <a:rPr lang="nl-NL" sz="1600" b="1" dirty="0" smtClean="0"/>
                        <a:t>Uitgevoerd / aanbod</a:t>
                      </a:r>
                      <a:endParaRPr lang="nl-NL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8419">
                <a:tc>
                  <a:txBody>
                    <a:bodyPr/>
                    <a:lstStyle/>
                    <a:p>
                      <a:r>
                        <a:rPr lang="nl-NL" sz="1600" b="1" dirty="0" smtClean="0"/>
                        <a:t>Idee / vraag</a:t>
                      </a:r>
                      <a:endParaRPr lang="nl-NL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55576" y="5589240"/>
            <a:ext cx="3749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sz="2800" b="1" dirty="0" smtClean="0"/>
              <a:t>Rondje inventariseren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800" b="1" dirty="0" smtClean="0"/>
              <a:t>Rondje speeddaten</a:t>
            </a:r>
          </a:p>
        </p:txBody>
      </p:sp>
    </p:spTree>
    <p:extLst>
      <p:ext uri="{BB962C8B-B14F-4D97-AF65-F5344CB8AC3E}">
        <p14:creationId xmlns:p14="http://schemas.microsoft.com/office/powerpoint/2010/main" val="1558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Wat neem jij vandaag mee?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400" b="1" dirty="0"/>
              <a:t>W</a:t>
            </a:r>
            <a:r>
              <a:rPr lang="nl-NL" sz="2400" b="1" dirty="0" smtClean="0"/>
              <a:t>at </a:t>
            </a:r>
            <a:r>
              <a:rPr lang="nl-NL" sz="2400" b="1" dirty="0" smtClean="0"/>
              <a:t>heeft de interactie </a:t>
            </a:r>
            <a:r>
              <a:rPr lang="nl-NL" sz="2400" b="1" dirty="0" smtClean="0"/>
              <a:t>opgeleverd? E</a:t>
            </a:r>
            <a:r>
              <a:rPr lang="nl-NL" sz="2400" b="1" dirty="0" smtClean="0"/>
              <a:t>en overzicht van de vraag/aanbod vellen: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900" b="1" u="sng" dirty="0" smtClean="0"/>
              <a:t>Extern: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900" dirty="0" smtClean="0"/>
              <a:t>Wat wordt al gedaan:</a:t>
            </a:r>
          </a:p>
          <a:p>
            <a:pPr lvl="0"/>
            <a:r>
              <a:rPr lang="nl-NL" sz="1900" dirty="0"/>
              <a:t>Samenwerking met lector en hogeschool</a:t>
            </a:r>
          </a:p>
          <a:p>
            <a:pPr lvl="0"/>
            <a:r>
              <a:rPr lang="nl-NL" sz="1900" dirty="0"/>
              <a:t>Netwerk opgezet</a:t>
            </a:r>
          </a:p>
          <a:p>
            <a:pPr lvl="0"/>
            <a:r>
              <a:rPr lang="nl-NL" sz="1900" dirty="0"/>
              <a:t>Het Rekenplein in ontwikkeling samen met Beweeg Wijs</a:t>
            </a:r>
          </a:p>
          <a:p>
            <a:r>
              <a:rPr lang="nl-NL" sz="1900" dirty="0"/>
              <a:t>Verzorgen van studiemiddag </a:t>
            </a:r>
            <a:r>
              <a:rPr lang="nl-NL" sz="1900" dirty="0" err="1" smtClean="0"/>
              <a:t>Stichtingbreed</a:t>
            </a:r>
            <a:endParaRPr lang="nl-NL" sz="1900" dirty="0" smtClean="0"/>
          </a:p>
          <a:p>
            <a:endParaRPr lang="nl-NL" sz="1900" dirty="0"/>
          </a:p>
          <a:p>
            <a:pPr marL="0" indent="0">
              <a:buNone/>
            </a:pPr>
            <a:r>
              <a:rPr lang="nl-NL" sz="1900" dirty="0" smtClean="0"/>
              <a:t>Waar is vraag naar:</a:t>
            </a:r>
          </a:p>
          <a:p>
            <a:pPr lvl="0"/>
            <a:r>
              <a:rPr lang="nl-NL" sz="1900" dirty="0"/>
              <a:t>Netwerken in de schoolomgeving gezocht</a:t>
            </a:r>
          </a:p>
          <a:p>
            <a:pPr lvl="0"/>
            <a:r>
              <a:rPr lang="nl-NL" sz="1900" dirty="0"/>
              <a:t>Landelijk netwerk gezocht</a:t>
            </a:r>
          </a:p>
          <a:p>
            <a:pPr lvl="0"/>
            <a:r>
              <a:rPr lang="nl-NL" sz="1900" dirty="0"/>
              <a:t>Site of forum gezocht om vragen/visies te delen</a:t>
            </a:r>
          </a:p>
          <a:p>
            <a:pPr lvl="0"/>
            <a:r>
              <a:rPr lang="nl-NL" sz="1900" dirty="0"/>
              <a:t>Netwerk vo/po gezocht</a:t>
            </a:r>
          </a:p>
          <a:p>
            <a:r>
              <a:rPr lang="nl-NL" sz="1900" dirty="0"/>
              <a:t>Hoe krijg je uren binnen de school</a:t>
            </a:r>
            <a:endParaRPr lang="nl-NL" sz="1900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795476"/>
            <a:ext cx="78488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School</a:t>
            </a:r>
          </a:p>
          <a:p>
            <a:endParaRPr lang="nl-NL" sz="1600" dirty="0" smtClean="0"/>
          </a:p>
          <a:p>
            <a:r>
              <a:rPr lang="nl-NL" sz="1600" u="sng" dirty="0" smtClean="0"/>
              <a:t>Wat wordt al gedaan: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Implementeren van nieuwe rekenmethode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Organisatie Grote </a:t>
            </a:r>
            <a:r>
              <a:rPr lang="nl-NL" sz="1600" dirty="0" err="1" smtClean="0"/>
              <a:t>Rekendag</a:t>
            </a:r>
            <a:r>
              <a:rPr lang="nl-NL" sz="1600" dirty="0" smtClean="0"/>
              <a:t>/ Kangoeroewedstrijd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Schrijven rekenbeleidsplan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Inventarisatie  en organisatie rekenmaterialen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Presentaties aan collega’s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Expertisegroep binnen school opgezet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Analyseren van resultaten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Collega’s begeleiden en informeren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Leerlingen begeleiden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Wekelijks een ‘rekenuitdaging’ voor groep 5 t/m 8 met prijsje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Leerlijnen rekenen zichtbaar in de klassen, afvinken wat behaald is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Handelingsmodel/ drieslagmodel ingevoerd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Rekenmaterialen aangeschaft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Automatiseren op de kaart gezet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Rekenplein met Beweegwijs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Kleuterbouw: meer lijn in, vanuit doelen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 smtClean="0"/>
          </a:p>
          <a:p>
            <a:pPr marL="285750" indent="-285750">
              <a:buFont typeface="Arial" charset="0"/>
              <a:buChar char="•"/>
            </a:pP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702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7" y="83671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Waar is vraag naar: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Waar vindt je goede opzetten voor beleidsplannen/ hoe schrijf je ze?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Wat is de beste opleiding voor rekencoördinator?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Hoe stel je een dyscalculieprotocol op?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Op zoek naar balans tussen belang van CITO en visie op de </a:t>
            </a:r>
            <a:r>
              <a:rPr lang="nl-NL" dirty="0" smtClean="0"/>
              <a:t>rekenlessen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Hoe houd je je rekenmaterialen centraal op orde?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err="1" smtClean="0"/>
              <a:t>Teambrede</a:t>
            </a:r>
            <a:r>
              <a:rPr lang="nl-NL" dirty="0" smtClean="0"/>
              <a:t> studiedag over leerlijnen rekenen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Meer duidelijkheid over de rol van rekencoördinator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Tips voor het opzetten van een reken-/techniekproject (welke stappen?) (</a:t>
            </a:r>
            <a:r>
              <a:rPr lang="nl-NL" dirty="0" smtClean="0">
                <a:solidFill>
                  <a:srgbClr val="FF0000"/>
                </a:solidFill>
              </a:rPr>
              <a:t>stuur me een mailtje, heb ik wel opzetje voor) 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Rekenarrangementen: inhoud bepalen/ maken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Kleuterbouw laten inzien dat ze heel belangrijk zijn: signalering daar is heel belangrijk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Goede overgang van 2 naar 3 (niveau begint laag in groep 3)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Hoe maak je een goed plan passende perspectieven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Hoe pak je protocol ERWD goed aan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69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83568" y="692696"/>
            <a:ext cx="814235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smtClean="0"/>
              <a:t>Bouw:</a:t>
            </a:r>
          </a:p>
          <a:p>
            <a:endParaRPr lang="nl-NL" sz="1600" dirty="0"/>
          </a:p>
          <a:p>
            <a:r>
              <a:rPr lang="nl-NL" sz="1600" dirty="0" smtClean="0"/>
              <a:t>Wat wordt al gedaan: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Praten over de hiaten in de methode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“Happy </a:t>
            </a:r>
            <a:r>
              <a:rPr lang="nl-NL" sz="1600" dirty="0" err="1" smtClean="0"/>
              <a:t>hour</a:t>
            </a:r>
            <a:r>
              <a:rPr lang="nl-NL" sz="1600" dirty="0" smtClean="0"/>
              <a:t>”: apps en websites aan collega’s laten zien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Tijdens bouwvergadering:  laatste rekennieuws, casus voorleggen, wat gaat er allemaal goed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Aparte rekencommissie met 1 persoon uit elke bouw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Minimaal 2x per jaar rekenmethode bespreken: inzet en gebruik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Observaties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Implementeren referentieniveaus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/>
          </a:p>
          <a:p>
            <a:r>
              <a:rPr lang="nl-NL" sz="1600" dirty="0" smtClean="0"/>
              <a:t>Waar is vraag naar: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Betrokken worden bij de andere bouwen, vaak tegelijkertijd bouwoverleg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Betere afstemming over de doorgaande leerlijn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Voorbespreking bij nieuw blok rekenen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Gesprek  tussen bouwen beter op gang brengen om leerlijnen helder te krijgen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9100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764704"/>
            <a:ext cx="722338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smtClean="0"/>
              <a:t>Leerkrachten:</a:t>
            </a:r>
          </a:p>
          <a:p>
            <a:endParaRPr lang="nl-NL" dirty="0"/>
          </a:p>
          <a:p>
            <a:r>
              <a:rPr lang="nl-NL" sz="1600" dirty="0" smtClean="0"/>
              <a:t>Wat wordt al gedaan: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Collegiale consultatie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Lopende vragen bespreken/meedenken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Leerkrachten stimuleren om bij elkaar in de les te gaan kijken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Artikelen Volgens Bartjens verspreiden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Kennis doorgeven </a:t>
            </a:r>
            <a:r>
              <a:rPr lang="nl-NL" sz="1600" dirty="0" err="1" smtClean="0"/>
              <a:t>dmv</a:t>
            </a:r>
            <a:r>
              <a:rPr lang="nl-NL" sz="1600" dirty="0" smtClean="0"/>
              <a:t> presentaties/workshops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Nieuwsbrief met “praktische tips &amp; suggesties”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Groepsplan bespreken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/>
          </a:p>
          <a:p>
            <a:r>
              <a:rPr lang="nl-NL" sz="1600" dirty="0" smtClean="0"/>
              <a:t>Waar is vraag naar: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Kennis over diagnostische gesprekstechnieken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Afstemming / samenwerking IB en RT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Goede aanpak van onderzoek voor zorgleerlingen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Hoe ga ik collega’s vertellen over nieuwe ontwikkelingen zonder ze te overvoeren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8005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764704"/>
            <a:ext cx="569970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smtClean="0"/>
              <a:t>Ouders:</a:t>
            </a:r>
          </a:p>
          <a:p>
            <a:endParaRPr lang="nl-NL" dirty="0"/>
          </a:p>
          <a:p>
            <a:r>
              <a:rPr lang="nl-NL" sz="1600" dirty="0" smtClean="0"/>
              <a:t>Wat wordt er al gedaan:</a:t>
            </a:r>
          </a:p>
          <a:p>
            <a:r>
              <a:rPr lang="nl-NL" sz="1600" dirty="0" smtClean="0"/>
              <a:t>* Op </a:t>
            </a:r>
            <a:r>
              <a:rPr lang="nl-NL" sz="1600" dirty="0" err="1" smtClean="0"/>
              <a:t>info-avond</a:t>
            </a:r>
            <a:r>
              <a:rPr lang="nl-NL" sz="1600" dirty="0" smtClean="0"/>
              <a:t> “rekenstand” met informatie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Tips in de nieuwsbrief (apps, websites)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Meehelpen tijdens de Grote </a:t>
            </a:r>
            <a:r>
              <a:rPr lang="nl-NL" sz="1600" dirty="0" err="1" smtClean="0"/>
              <a:t>Rekendag</a:t>
            </a:r>
            <a:endParaRPr lang="nl-NL" sz="16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Inzetten als rekenouders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err="1" smtClean="0"/>
              <a:t>Info-avond</a:t>
            </a:r>
            <a:r>
              <a:rPr lang="nl-NL" sz="1600" dirty="0" smtClean="0"/>
              <a:t> rekenen / methode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Uitleg over de moderne manier van rekenen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/>
          </a:p>
          <a:p>
            <a:r>
              <a:rPr lang="nl-NL" sz="1600" dirty="0" smtClean="0"/>
              <a:t>Waar is vraag naar: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Hoe communiceer ik naar ouders over rekenen en de methode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Hoe zet ik een workshop op voor ouders over 1 onderwerp?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2975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908720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Anders:</a:t>
            </a:r>
          </a:p>
          <a:p>
            <a:endParaRPr lang="nl-NL" dirty="0"/>
          </a:p>
          <a:p>
            <a:r>
              <a:rPr lang="nl-NL" sz="1600" dirty="0" smtClean="0"/>
              <a:t>Wat wordt al gedaan: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Trendanalyses in samenwerking met IB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Nieuwe app: </a:t>
            </a:r>
            <a:r>
              <a:rPr lang="nl-NL" sz="1600" u="sng" dirty="0" smtClean="0"/>
              <a:t>G</a:t>
            </a:r>
            <a:r>
              <a:rPr lang="nl-NL" sz="1600" dirty="0" smtClean="0"/>
              <a:t>oed </a:t>
            </a:r>
            <a:r>
              <a:rPr lang="nl-NL" sz="1600" u="sng" dirty="0" smtClean="0"/>
              <a:t>S</a:t>
            </a:r>
            <a:r>
              <a:rPr lang="nl-NL" sz="1600" dirty="0" smtClean="0"/>
              <a:t>nel </a:t>
            </a:r>
            <a:r>
              <a:rPr lang="nl-NL" sz="1600" u="sng" dirty="0" smtClean="0"/>
              <a:t>R</a:t>
            </a:r>
            <a:r>
              <a:rPr lang="nl-NL" sz="1600" dirty="0" smtClean="0"/>
              <a:t>ekenen voor het automatiseren, zonder toeters en bellen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Uitwerken van een overzicht met alle doelen voor een ODL (</a:t>
            </a:r>
            <a:r>
              <a:rPr lang="nl-NL" sz="1600" dirty="0" err="1" smtClean="0"/>
              <a:t>orthodidactische</a:t>
            </a:r>
            <a:r>
              <a:rPr lang="nl-NL" sz="1600" dirty="0" smtClean="0"/>
              <a:t> leerroute) (Passende Perspectieven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Het volgen van specialisatiemodules rekenspecialist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/>
          </a:p>
          <a:p>
            <a:r>
              <a:rPr lang="nl-NL" sz="1600" dirty="0" smtClean="0"/>
              <a:t>Waar is vraag naar: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err="1" smtClean="0"/>
              <a:t>Functie-omschrijving</a:t>
            </a:r>
            <a:r>
              <a:rPr lang="nl-NL" sz="1600" dirty="0" smtClean="0"/>
              <a:t> </a:t>
            </a:r>
            <a:r>
              <a:rPr lang="nl-NL" sz="1600" dirty="0" err="1" smtClean="0"/>
              <a:t>stichtingbreed</a:t>
            </a:r>
            <a:endParaRPr lang="nl-NL" sz="16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Handige materialen voor de bibliotheek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Poster metriek stelsel voor de hele school (</a:t>
            </a:r>
            <a:r>
              <a:rPr lang="nl-NL" sz="1600" dirty="0" smtClean="0">
                <a:solidFill>
                  <a:srgbClr val="FF0000"/>
                </a:solidFill>
              </a:rPr>
              <a:t>stuur me een mailtje, dan kan ik ons format doorsturen!)</a:t>
            </a:r>
            <a:r>
              <a:rPr lang="nl-NL" sz="1600" dirty="0"/>
              <a:t> </a:t>
            </a:r>
            <a:endParaRPr lang="nl-NL" sz="16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Trendanalyses: waar liggen de verantwoordelijkheden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CITO-analyses: hoe dan verder?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Hoe bewaak ik mijn tijd (nu doe ik vaak andere dingen in mijn rekentijd)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/>
              <a:t>Facebook/</a:t>
            </a:r>
            <a:r>
              <a:rPr lang="nl-NL" sz="1600" dirty="0" err="1" smtClean="0"/>
              <a:t>linkdin</a:t>
            </a:r>
            <a:r>
              <a:rPr lang="nl-NL" sz="1600" dirty="0" smtClean="0"/>
              <a:t> pagina voor rekencoördinatoren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99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toelichting 1"/>
          <p:cNvSpPr/>
          <p:nvPr/>
        </p:nvSpPr>
        <p:spPr>
          <a:xfrm>
            <a:off x="5724128" y="2636912"/>
            <a:ext cx="3154704" cy="13994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latin typeface="AR ESSENCE" panose="02000000000000000000" pitchFamily="2" charset="0"/>
              </a:rPr>
              <a:t>Go </a:t>
            </a:r>
            <a:r>
              <a:rPr lang="nl-NL" sz="2400" dirty="0" err="1" smtClean="0">
                <a:latin typeface="AR ESSENCE" panose="02000000000000000000" pitchFamily="2" charset="0"/>
              </a:rPr>
              <a:t>for</a:t>
            </a:r>
            <a:r>
              <a:rPr lang="nl-NL" sz="2400" dirty="0" smtClean="0">
                <a:latin typeface="AR ESSENCE" panose="02000000000000000000" pitchFamily="2" charset="0"/>
              </a:rPr>
              <a:t> </a:t>
            </a:r>
            <a:r>
              <a:rPr lang="nl-NL" sz="2400" dirty="0" err="1" smtClean="0">
                <a:latin typeface="AR ESSENCE" panose="02000000000000000000" pitchFamily="2" charset="0"/>
              </a:rPr>
              <a:t>it</a:t>
            </a:r>
            <a:r>
              <a:rPr lang="nl-NL" sz="2400" dirty="0" smtClean="0">
                <a:latin typeface="AR ESSENCE" panose="02000000000000000000" pitchFamily="2" charset="0"/>
              </a:rPr>
              <a:t>!</a:t>
            </a:r>
            <a:endParaRPr lang="nl-NL" sz="2400" dirty="0">
              <a:latin typeface="AR ESSENCE" panose="020000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75656" y="4725144"/>
            <a:ext cx="4737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 ESSENCE" panose="02000000000000000000" pitchFamily="2" charset="0"/>
              </a:rPr>
              <a:t>Dank voor het uitwisselen van alle ideeën en vragen</a:t>
            </a:r>
            <a:r>
              <a:rPr lang="nl-NL" dirty="0" smtClean="0">
                <a:latin typeface="AR ESSENCE" panose="02000000000000000000" pitchFamily="2" charset="0"/>
              </a:rPr>
              <a:t>,</a:t>
            </a:r>
          </a:p>
          <a:p>
            <a:r>
              <a:rPr lang="nl-NL" dirty="0" smtClean="0">
                <a:latin typeface="AR ESSENCE" panose="02000000000000000000" pitchFamily="2" charset="0"/>
              </a:rPr>
              <a:t>doe </a:t>
            </a:r>
            <a:r>
              <a:rPr lang="nl-NL" dirty="0" smtClean="0">
                <a:latin typeface="AR ESSENCE" panose="02000000000000000000" pitchFamily="2" charset="0"/>
              </a:rPr>
              <a:t>er je voordeel mee, dan doe ik dat ook</a:t>
            </a:r>
            <a:r>
              <a:rPr lang="nl-NL" dirty="0" smtClean="0">
                <a:latin typeface="AR ESSENCE" panose="02000000000000000000" pitchFamily="2" charset="0"/>
              </a:rPr>
              <a:t>!</a:t>
            </a:r>
          </a:p>
          <a:p>
            <a:endParaRPr lang="nl-NL" dirty="0">
              <a:latin typeface="AR ESSENCE" panose="02000000000000000000" pitchFamily="2" charset="0"/>
            </a:endParaRPr>
          </a:p>
          <a:p>
            <a:r>
              <a:rPr lang="nl-NL" dirty="0" smtClean="0"/>
              <a:t>i.vandenheuvel@fridtjofnansenschool.nl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59633" y="119675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 ESSENCE" panose="02000000000000000000" pitchFamily="2" charset="0"/>
              </a:rPr>
              <a:t>Grote conclusie van vandaag : we hebben behoefte aan een goed professioneel netwerk, waarin we elkaar kunnen helpen en stimuleren. </a:t>
            </a:r>
            <a:endParaRPr lang="nl-NL" sz="24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212468" cy="28083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5616" y="515719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 ESSENCE" panose="02000000000000000000" pitchFamily="2" charset="0"/>
              </a:rPr>
              <a:t>Go </a:t>
            </a:r>
            <a:r>
              <a:rPr lang="nl-NL" sz="4400" dirty="0" err="1" smtClean="0">
                <a:latin typeface="AR ESSENCE" panose="02000000000000000000" pitchFamily="2" charset="0"/>
              </a:rPr>
              <a:t>for</a:t>
            </a:r>
            <a:r>
              <a:rPr lang="nl-NL" sz="4400" dirty="0" smtClean="0">
                <a:latin typeface="AR ESSENCE" panose="02000000000000000000" pitchFamily="2" charset="0"/>
              </a:rPr>
              <a:t> </a:t>
            </a:r>
            <a:r>
              <a:rPr lang="nl-NL" sz="4400" dirty="0" err="1" smtClean="0">
                <a:latin typeface="AR ESSENCE" panose="02000000000000000000" pitchFamily="2" charset="0"/>
              </a:rPr>
              <a:t>it</a:t>
            </a:r>
            <a:r>
              <a:rPr lang="nl-NL" sz="4400" dirty="0" smtClean="0">
                <a:latin typeface="AR ESSENCE" panose="02000000000000000000" pitchFamily="2" charset="0"/>
              </a:rPr>
              <a:t>!</a:t>
            </a:r>
            <a:endParaRPr lang="nl-NL" sz="4400" dirty="0">
              <a:latin typeface="AR ESSENCE" panose="02000000000000000000" pitchFamily="2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182785" y="419718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 BLANCA" panose="02000000000000000000" pitchFamily="2" charset="0"/>
              </a:rPr>
              <a:t>R</a:t>
            </a:r>
            <a:endParaRPr lang="nl-NL" sz="3200" dirty="0">
              <a:latin typeface="AR BLANCA" panose="020000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42323" y="134859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 BLANCA" panose="02000000000000000000" pitchFamily="2" charset="0"/>
              </a:rPr>
              <a:t>Ingeborg</a:t>
            </a:r>
            <a:endParaRPr lang="nl-NL" sz="2400" dirty="0">
              <a:latin typeface="AR BLANCA" panose="02000000000000000000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563888" y="404664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 ESSENCE" panose="02000000000000000000" pitchFamily="2" charset="0"/>
              </a:rPr>
              <a:t>Een sprookje….</a:t>
            </a:r>
            <a:endParaRPr lang="nl-NL" sz="24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De realiteit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95536" y="3429000"/>
            <a:ext cx="50978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4400" dirty="0" smtClean="0">
                <a:solidFill>
                  <a:schemeClr val="bg1"/>
                </a:solidFill>
                <a:latin typeface="AR ESSENCE" panose="02000000000000000000" pitchFamily="2" charset="0"/>
              </a:rPr>
              <a:t>Schuldgevoel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4400" dirty="0" smtClean="0">
                <a:solidFill>
                  <a:schemeClr val="bg1"/>
                </a:solidFill>
                <a:latin typeface="AR ESSENCE" panose="02000000000000000000" pitchFamily="2" charset="0"/>
              </a:rPr>
              <a:t>Ongenoegen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4400" dirty="0" smtClean="0">
                <a:solidFill>
                  <a:schemeClr val="bg1"/>
                </a:solidFill>
                <a:latin typeface="AR ESSENCE" panose="02000000000000000000" pitchFamily="2" charset="0"/>
              </a:rPr>
              <a:t>Return on investment?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2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Hoe ervoor gegaan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34070"/>
            <a:ext cx="843528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Taakoverzicht en planning aan directeur gepresenteerd</a:t>
            </a:r>
          </a:p>
        </p:txBody>
      </p:sp>
      <p:sp>
        <p:nvSpPr>
          <p:cNvPr id="4" name="Wolkvormige toelichting 3"/>
          <p:cNvSpPr/>
          <p:nvPr/>
        </p:nvSpPr>
        <p:spPr>
          <a:xfrm>
            <a:off x="6372200" y="3212976"/>
            <a:ext cx="180020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latin typeface="AR ESSENCE" panose="02000000000000000000" pitchFamily="2" charset="0"/>
              </a:rPr>
              <a:t>Go </a:t>
            </a:r>
            <a:r>
              <a:rPr lang="nl-NL" sz="2000" dirty="0" err="1" smtClean="0">
                <a:latin typeface="AR ESSENCE" panose="02000000000000000000" pitchFamily="2" charset="0"/>
              </a:rPr>
              <a:t>for</a:t>
            </a:r>
            <a:r>
              <a:rPr lang="nl-NL" sz="2000" dirty="0" smtClean="0">
                <a:latin typeface="AR ESSENCE" panose="02000000000000000000" pitchFamily="2" charset="0"/>
              </a:rPr>
              <a:t> </a:t>
            </a:r>
            <a:r>
              <a:rPr lang="nl-NL" sz="2000" dirty="0" err="1" smtClean="0">
                <a:latin typeface="AR ESSENCE" panose="02000000000000000000" pitchFamily="2" charset="0"/>
              </a:rPr>
              <a:t>it</a:t>
            </a:r>
            <a:r>
              <a:rPr lang="nl-NL" sz="2000" dirty="0" smtClean="0">
                <a:latin typeface="AR ESSENCE" panose="02000000000000000000" pitchFamily="2" charset="0"/>
              </a:rPr>
              <a:t>!</a:t>
            </a:r>
            <a:endParaRPr lang="nl-NL" sz="20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48303"/>
              </p:ext>
            </p:extLst>
          </p:nvPr>
        </p:nvGraphicFramePr>
        <p:xfrm>
          <a:off x="323529" y="941690"/>
          <a:ext cx="8373617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59"/>
                <a:gridCol w="2483927"/>
                <a:gridCol w="622139"/>
                <a:gridCol w="832220"/>
                <a:gridCol w="832220"/>
                <a:gridCol w="702005"/>
                <a:gridCol w="729205"/>
                <a:gridCol w="886042"/>
              </a:tblGrid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Wordt gedaan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Haalbaar (korte termijn)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Haalbaar (lange termijn)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Niet haalbaar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Tijd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Opmerkingen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Groepsniveau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Bewust bezig zijn met goed reken-wiskundeonderwijs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Lestijd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Experimenteren, onderzoeken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Lestijd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Bijhouden literatuur over reken-wiskunde-onderwijs voor de eigen klassensituatie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Bewust omgaan met zorgleerlingen op het gebied van rekenen-wiskunde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Lestijd/ 1 u /mnd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Leerkrachtniveau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Vraagbaak/luisterend oor (informeel) collega’s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Ondersteunen van beginnende collega’s op het gebied van rekenen-wiskunde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?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Klassenconsultatie en nabespreking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Op zorgniveau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Ondersteunen collega’s t.b.v. zorgkinderen*)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Wenselijk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Analyseren methodeonafhankelijke toetsen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Onderzoek rekenzwakke leerlingen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Wenselijk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Bijhouden (literatuur) onderzoeksmiddelen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Team/schoolniveau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Beheer van rekenmaterialen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 u / jr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Coördineren per bouw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Coördinatie/meedenken aanschaf en evalueren nieuwe rekenmethode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Kwaliteitsbewaking rekenen-wiskunde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Kan beter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Bijhouden literatuur en websites reken-wiskundeonderwijs en doorspelen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Doorspelen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Deelnemen aan rekenconferenties en studiedagen en informatie doorspelen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28 u / jr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Doorspelen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Intermediair tussen: directeur en collega’s, team en externen (o.a. schoolbegeleider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13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Bevorderen deskundigheid van het team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u/ 2 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  <a:tr h="27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Informatie geven aan ouders (bijv. ouderavond, stukjes in schoolkrant)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½ u /mnd</a:t>
                      </a:r>
                      <a:endParaRPr lang="nl-N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397496"/>
            <a:ext cx="22031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Taken rekencoördinator</a:t>
            </a: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Hoe ervoor gegaan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Taakoverzicht en planning aan directeur gepresenteerd</a:t>
            </a:r>
          </a:p>
          <a:p>
            <a:r>
              <a:rPr lang="nl-NL" sz="2800" dirty="0" smtClean="0"/>
              <a:t>Planning uitgevoerd op de verschillende niveaus</a:t>
            </a:r>
          </a:p>
          <a:p>
            <a:r>
              <a:rPr lang="nl-NL" sz="2800" dirty="0" smtClean="0"/>
              <a:t>Reken- en techniekcircuit</a:t>
            </a:r>
          </a:p>
          <a:p>
            <a:r>
              <a:rPr lang="nl-NL" sz="2800" dirty="0" smtClean="0"/>
              <a:t>Leerlijn breuken</a:t>
            </a:r>
          </a:p>
          <a:p>
            <a:r>
              <a:rPr lang="nl-NL" sz="2800" dirty="0" smtClean="0"/>
              <a:t>Rekenproblemen 3 /4</a:t>
            </a:r>
          </a:p>
          <a:p>
            <a:r>
              <a:rPr lang="nl-NL" sz="2800" dirty="0" smtClean="0"/>
              <a:t>Metriek stelsel: weeg- en meetkast</a:t>
            </a:r>
          </a:p>
        </p:txBody>
      </p:sp>
      <p:sp>
        <p:nvSpPr>
          <p:cNvPr id="4" name="Wolkvormige toelichting 3"/>
          <p:cNvSpPr/>
          <p:nvPr/>
        </p:nvSpPr>
        <p:spPr>
          <a:xfrm>
            <a:off x="6372200" y="3212976"/>
            <a:ext cx="180020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Go </a:t>
            </a:r>
            <a:r>
              <a:rPr lang="nl-NL" sz="2000" dirty="0" err="1" smtClean="0">
                <a:solidFill>
                  <a:prstClr val="white"/>
                </a:solidFill>
                <a:latin typeface="AR ESSENCE" panose="02000000000000000000" pitchFamily="2" charset="0"/>
              </a:rPr>
              <a:t>for</a:t>
            </a:r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 ESSENCE" panose="02000000000000000000" pitchFamily="2" charset="0"/>
              </a:rPr>
              <a:t>it</a:t>
            </a:r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!</a:t>
            </a:r>
            <a:endParaRPr lang="nl-NL" sz="2000" dirty="0">
              <a:solidFill>
                <a:prstClr val="white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AR ESSENCE" panose="02000000000000000000" pitchFamily="2" charset="0"/>
              </a:rPr>
              <a:t>Metriek stelsel: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dirty="0" smtClean="0"/>
              <a:t>- eenduidigheid uitleg</a:t>
            </a:r>
            <a:br>
              <a:rPr lang="nl-NL" sz="2700" dirty="0" smtClean="0"/>
            </a:br>
            <a:r>
              <a:rPr lang="nl-NL" sz="2700" dirty="0" smtClean="0"/>
              <a:t>- weeg- en meetkast</a:t>
            </a:r>
            <a:endParaRPr lang="nl-NL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3357"/>
            <a:ext cx="25458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26" y="1816371"/>
            <a:ext cx="25517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ESSENCE" panose="02000000000000000000" pitchFamily="2" charset="0"/>
              </a:rPr>
              <a:t>Hoe ervoor gegaan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Taakoverzicht en planning aan directeur gepresenteerd</a:t>
            </a:r>
          </a:p>
          <a:p>
            <a:r>
              <a:rPr lang="nl-NL" sz="2800" dirty="0" smtClean="0"/>
              <a:t>Planning uitgevoerd op de verschillende niveaus</a:t>
            </a:r>
          </a:p>
          <a:p>
            <a:r>
              <a:rPr lang="nl-NL" sz="2800" dirty="0" smtClean="0"/>
              <a:t>Reken- en techniekcircuit</a:t>
            </a:r>
          </a:p>
          <a:p>
            <a:r>
              <a:rPr lang="nl-NL" sz="2800" dirty="0" smtClean="0"/>
              <a:t>Leerlijn breuken</a:t>
            </a:r>
          </a:p>
          <a:p>
            <a:r>
              <a:rPr lang="nl-NL" sz="2800" dirty="0" smtClean="0"/>
              <a:t>Rekenproblemen 3 /4</a:t>
            </a:r>
          </a:p>
          <a:p>
            <a:r>
              <a:rPr lang="nl-NL" sz="2800" dirty="0" smtClean="0"/>
              <a:t>Metriek stelsel: weeg- en meetkast</a:t>
            </a:r>
          </a:p>
          <a:p>
            <a:r>
              <a:rPr lang="nl-NL" sz="2800" dirty="0" smtClean="0"/>
              <a:t>Presentatie aan het team</a:t>
            </a:r>
          </a:p>
          <a:p>
            <a:r>
              <a:rPr lang="nl-NL" sz="2800" dirty="0" smtClean="0"/>
              <a:t>NVORWO vergadering</a:t>
            </a:r>
          </a:p>
          <a:p>
            <a:r>
              <a:rPr lang="nl-NL" sz="2800" dirty="0"/>
              <a:t>Presentatie NRCD</a:t>
            </a:r>
          </a:p>
          <a:p>
            <a:r>
              <a:rPr lang="nl-NL" sz="2800" dirty="0" smtClean="0"/>
              <a:t>Contact met BOOR over netwerk</a:t>
            </a:r>
            <a:endParaRPr lang="nl-NL" sz="2800" dirty="0"/>
          </a:p>
        </p:txBody>
      </p:sp>
      <p:sp>
        <p:nvSpPr>
          <p:cNvPr id="4" name="Wolkvormige toelichting 3"/>
          <p:cNvSpPr/>
          <p:nvPr/>
        </p:nvSpPr>
        <p:spPr>
          <a:xfrm>
            <a:off x="6372200" y="3212976"/>
            <a:ext cx="180020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Go </a:t>
            </a:r>
            <a:r>
              <a:rPr lang="nl-NL" sz="2000" dirty="0" err="1" smtClean="0">
                <a:solidFill>
                  <a:prstClr val="white"/>
                </a:solidFill>
                <a:latin typeface="AR ESSENCE" panose="02000000000000000000" pitchFamily="2" charset="0"/>
              </a:rPr>
              <a:t>for</a:t>
            </a:r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 ESSENCE" panose="02000000000000000000" pitchFamily="2" charset="0"/>
              </a:rPr>
              <a:t>it</a:t>
            </a:r>
            <a:r>
              <a:rPr lang="nl-NL" sz="2000" dirty="0" smtClean="0">
                <a:solidFill>
                  <a:prstClr val="white"/>
                </a:solidFill>
                <a:latin typeface="AR ESSENCE" panose="02000000000000000000" pitchFamily="2" charset="0"/>
              </a:rPr>
              <a:t>!</a:t>
            </a:r>
            <a:endParaRPr lang="nl-NL" sz="2000" dirty="0">
              <a:solidFill>
                <a:prstClr val="white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AR ESSENCE" panose="02000000000000000000" pitchFamily="2" charset="0"/>
              </a:rPr>
              <a:t>Wat heeft het me opgeleverd?</a:t>
            </a:r>
            <a:endParaRPr lang="nl-NL" dirty="0">
              <a:latin typeface="AR ESSENCE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Aanspreekpunt/zichtbaarder</a:t>
            </a:r>
          </a:p>
          <a:p>
            <a:pPr lvl="0"/>
            <a:r>
              <a:rPr lang="nl-NL" dirty="0" smtClean="0"/>
              <a:t>Collega’s zien waarde, vragen om uren!</a:t>
            </a:r>
          </a:p>
          <a:p>
            <a:pPr lvl="0"/>
            <a:r>
              <a:rPr lang="nl-NL" dirty="0" smtClean="0"/>
              <a:t>Directeur ziet waarde, zoekt naar uren!</a:t>
            </a:r>
            <a:endParaRPr lang="nl-NL" dirty="0"/>
          </a:p>
          <a:p>
            <a:pPr lvl="0"/>
            <a:r>
              <a:rPr lang="nl-NL" dirty="0"/>
              <a:t>Kleuterbouw nog </a:t>
            </a:r>
            <a:r>
              <a:rPr lang="nl-NL" dirty="0" smtClean="0"/>
              <a:t>uitdaging (cultuur)</a:t>
            </a:r>
            <a:endParaRPr lang="nl-NL" dirty="0"/>
          </a:p>
          <a:p>
            <a:pPr lvl="0"/>
            <a:r>
              <a:rPr lang="nl-NL" dirty="0"/>
              <a:t>Return on investment voor mij en voor </a:t>
            </a:r>
            <a:r>
              <a:rPr lang="nl-NL" dirty="0" smtClean="0"/>
              <a:t>school</a:t>
            </a:r>
            <a:endParaRPr lang="nl-NL" dirty="0"/>
          </a:p>
          <a:p>
            <a:pPr lvl="0"/>
            <a:r>
              <a:rPr lang="nl-NL" dirty="0" smtClean="0"/>
              <a:t>Plezier in mijn vak!</a:t>
            </a:r>
          </a:p>
          <a:p>
            <a:pPr lvl="0"/>
            <a:r>
              <a:rPr lang="nl-NL" dirty="0" smtClean="0"/>
              <a:t>Wordt mijn hobby straks mijn werk?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46" y="6093296"/>
            <a:ext cx="1999229" cy="4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1210</Words>
  <Application>Microsoft Office PowerPoint</Application>
  <PresentationFormat>Diavoorstelling (4:3)</PresentationFormat>
  <Paragraphs>346</Paragraphs>
  <Slides>18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Rekencoördinator Return on investment</vt:lpstr>
      <vt:lpstr>PowerPoint-presentatie</vt:lpstr>
      <vt:lpstr>De realiteit</vt:lpstr>
      <vt:lpstr>Hoe ervoor gegaan</vt:lpstr>
      <vt:lpstr>PowerPoint-presentatie</vt:lpstr>
      <vt:lpstr>Hoe ervoor gegaan</vt:lpstr>
      <vt:lpstr>Metriek stelsel: - eenduidigheid uitleg - weeg- en meetkast</vt:lpstr>
      <vt:lpstr>Hoe ervoor gegaan</vt:lpstr>
      <vt:lpstr>Wat heeft het me opgeleverd?</vt:lpstr>
      <vt:lpstr>Tips en ideeën: interactie</vt:lpstr>
      <vt:lpstr>Wat neem jij vandaag mee?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Rekencoördinator  Return on investment</dc:title>
  <dc:creator>Ingeborg van den Heuvel</dc:creator>
  <cp:lastModifiedBy>Ingeborg van den Heuvel</cp:lastModifiedBy>
  <cp:revision>46</cp:revision>
  <dcterms:created xsi:type="dcterms:W3CDTF">2016-03-04T12:35:45Z</dcterms:created>
  <dcterms:modified xsi:type="dcterms:W3CDTF">2016-03-12T10:14:55Z</dcterms:modified>
</cp:coreProperties>
</file>