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8" r:id="rId12"/>
    <p:sldId id="267" r:id="rId13"/>
    <p:sldId id="269" r:id="rId14"/>
    <p:sldId id="266"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Blad1!$B$1</c:f>
              <c:strCache>
                <c:ptCount val="1"/>
                <c:pt idx="0">
                  <c:v>Methodevolgers (aanpak 2)</c:v>
                </c:pt>
              </c:strCache>
            </c:strRef>
          </c:tx>
          <c:invertIfNegative val="0"/>
          <c:cat>
            <c:strRef>
              <c:f>Blad1!$A$2:$A$8</c:f>
              <c:strCache>
                <c:ptCount val="7"/>
                <c:pt idx="0">
                  <c:v>Groep 2</c:v>
                </c:pt>
                <c:pt idx="1">
                  <c:v>Groep 3</c:v>
                </c:pt>
                <c:pt idx="2">
                  <c:v>Groep 4</c:v>
                </c:pt>
                <c:pt idx="3">
                  <c:v>Groep 5</c:v>
                </c:pt>
                <c:pt idx="4">
                  <c:v>Groep 6</c:v>
                </c:pt>
                <c:pt idx="5">
                  <c:v>Groep 7</c:v>
                </c:pt>
                <c:pt idx="6">
                  <c:v>Groep 8</c:v>
                </c:pt>
              </c:strCache>
            </c:strRef>
          </c:cat>
          <c:val>
            <c:numRef>
              <c:f>Blad1!$B$2:$B$8</c:f>
              <c:numCache>
                <c:formatCode>General</c:formatCode>
                <c:ptCount val="7"/>
                <c:pt idx="0">
                  <c:v>3.5</c:v>
                </c:pt>
                <c:pt idx="1">
                  <c:v>3.9</c:v>
                </c:pt>
                <c:pt idx="2">
                  <c:v>4.0999999999999996</c:v>
                </c:pt>
                <c:pt idx="3">
                  <c:v>4.0999999999999996</c:v>
                </c:pt>
                <c:pt idx="4">
                  <c:v>2.9</c:v>
                </c:pt>
                <c:pt idx="5">
                  <c:v>3.7</c:v>
                </c:pt>
                <c:pt idx="6">
                  <c:v>4.9000000000000004</c:v>
                </c:pt>
              </c:numCache>
            </c:numRef>
          </c:val>
        </c:ser>
        <c:ser>
          <c:idx val="1"/>
          <c:order val="1"/>
          <c:tx>
            <c:strRef>
              <c:f>Blad1!$C$1</c:f>
              <c:strCache>
                <c:ptCount val="1"/>
                <c:pt idx="0">
                  <c:v>Intensieve hulp (aanpak 1)</c:v>
                </c:pt>
              </c:strCache>
            </c:strRef>
          </c:tx>
          <c:invertIfNegative val="0"/>
          <c:cat>
            <c:strRef>
              <c:f>Blad1!$A$2:$A$8</c:f>
              <c:strCache>
                <c:ptCount val="7"/>
                <c:pt idx="0">
                  <c:v>Groep 2</c:v>
                </c:pt>
                <c:pt idx="1">
                  <c:v>Groep 3</c:v>
                </c:pt>
                <c:pt idx="2">
                  <c:v>Groep 4</c:v>
                </c:pt>
                <c:pt idx="3">
                  <c:v>Groep 5</c:v>
                </c:pt>
                <c:pt idx="4">
                  <c:v>Groep 6</c:v>
                </c:pt>
                <c:pt idx="5">
                  <c:v>Groep 7</c:v>
                </c:pt>
                <c:pt idx="6">
                  <c:v>Groep 8</c:v>
                </c:pt>
              </c:strCache>
            </c:strRef>
          </c:cat>
          <c:val>
            <c:numRef>
              <c:f>Blad1!$C$2:$C$8</c:f>
              <c:numCache>
                <c:formatCode>General</c:formatCode>
                <c:ptCount val="7"/>
                <c:pt idx="0">
                  <c:v>3</c:v>
                </c:pt>
                <c:pt idx="1">
                  <c:v>2</c:v>
                </c:pt>
                <c:pt idx="2">
                  <c:v>2.7</c:v>
                </c:pt>
                <c:pt idx="3">
                  <c:v>2.1</c:v>
                </c:pt>
                <c:pt idx="4">
                  <c:v>2.6</c:v>
                </c:pt>
                <c:pt idx="5">
                  <c:v>2.1</c:v>
                </c:pt>
                <c:pt idx="6">
                  <c:v>1.2</c:v>
                </c:pt>
              </c:numCache>
            </c:numRef>
          </c:val>
        </c:ser>
        <c:ser>
          <c:idx val="2"/>
          <c:order val="2"/>
          <c:tx>
            <c:strRef>
              <c:f>Blad1!$D$1</c:f>
              <c:strCache>
                <c:ptCount val="1"/>
                <c:pt idx="0">
                  <c:v>Compacten en verrijken (aanpak3)</c:v>
                </c:pt>
              </c:strCache>
            </c:strRef>
          </c:tx>
          <c:invertIfNegative val="0"/>
          <c:cat>
            <c:strRef>
              <c:f>Blad1!$A$2:$A$8</c:f>
              <c:strCache>
                <c:ptCount val="7"/>
                <c:pt idx="0">
                  <c:v>Groep 2</c:v>
                </c:pt>
                <c:pt idx="1">
                  <c:v>Groep 3</c:v>
                </c:pt>
                <c:pt idx="2">
                  <c:v>Groep 4</c:v>
                </c:pt>
                <c:pt idx="3">
                  <c:v>Groep 5</c:v>
                </c:pt>
                <c:pt idx="4">
                  <c:v>Groep 6</c:v>
                </c:pt>
                <c:pt idx="5">
                  <c:v>Groep 7</c:v>
                </c:pt>
                <c:pt idx="6">
                  <c:v>Groep 8</c:v>
                </c:pt>
              </c:strCache>
            </c:strRef>
          </c:cat>
          <c:val>
            <c:numRef>
              <c:f>Blad1!$D$2:$D$8</c:f>
              <c:numCache>
                <c:formatCode>General</c:formatCode>
                <c:ptCount val="7"/>
                <c:pt idx="0">
                  <c:v>3.5</c:v>
                </c:pt>
                <c:pt idx="1">
                  <c:v>4.0999999999999996</c:v>
                </c:pt>
                <c:pt idx="2">
                  <c:v>3.2</c:v>
                </c:pt>
                <c:pt idx="3">
                  <c:v>3.8</c:v>
                </c:pt>
                <c:pt idx="4">
                  <c:v>4.5</c:v>
                </c:pt>
                <c:pt idx="5">
                  <c:v>4.2</c:v>
                </c:pt>
                <c:pt idx="6">
                  <c:v>3.9</c:v>
                </c:pt>
              </c:numCache>
            </c:numRef>
          </c:val>
        </c:ser>
        <c:dLbls>
          <c:showLegendKey val="0"/>
          <c:showVal val="0"/>
          <c:showCatName val="0"/>
          <c:showSerName val="0"/>
          <c:showPercent val="0"/>
          <c:showBubbleSize val="0"/>
        </c:dLbls>
        <c:gapWidth val="150"/>
        <c:shape val="box"/>
        <c:axId val="180082176"/>
        <c:axId val="180009152"/>
        <c:axId val="0"/>
      </c:bar3DChart>
      <c:catAx>
        <c:axId val="180082176"/>
        <c:scaling>
          <c:orientation val="minMax"/>
        </c:scaling>
        <c:delete val="0"/>
        <c:axPos val="b"/>
        <c:majorTickMark val="out"/>
        <c:minorTickMark val="none"/>
        <c:tickLblPos val="nextTo"/>
        <c:txPr>
          <a:bodyPr/>
          <a:lstStyle/>
          <a:p>
            <a:pPr>
              <a:defRPr sz="1100" baseline="0">
                <a:latin typeface="Calibri" panose="020F0502020204030204" pitchFamily="34" charset="0"/>
              </a:defRPr>
            </a:pPr>
            <a:endParaRPr lang="nl-NL"/>
          </a:p>
        </c:txPr>
        <c:crossAx val="180009152"/>
        <c:crosses val="autoZero"/>
        <c:auto val="1"/>
        <c:lblAlgn val="ctr"/>
        <c:lblOffset val="100"/>
        <c:noMultiLvlLbl val="0"/>
      </c:catAx>
      <c:valAx>
        <c:axId val="180009152"/>
        <c:scaling>
          <c:orientation val="minMax"/>
        </c:scaling>
        <c:delete val="0"/>
        <c:axPos val="l"/>
        <c:majorGridlines>
          <c:spPr>
            <a:effectLst>
              <a:innerShdw blurRad="63500" dist="50800" dir="13500000">
                <a:prstClr val="black">
                  <a:alpha val="50000"/>
                </a:prstClr>
              </a:innerShdw>
            </a:effectLst>
          </c:spPr>
        </c:majorGridlines>
        <c:numFmt formatCode="0%" sourceLinked="1"/>
        <c:majorTickMark val="out"/>
        <c:minorTickMark val="none"/>
        <c:tickLblPos val="nextTo"/>
        <c:txPr>
          <a:bodyPr/>
          <a:lstStyle/>
          <a:p>
            <a:pPr>
              <a:defRPr sz="1100" baseline="0">
                <a:latin typeface="Calibri" panose="020F0502020204030204" pitchFamily="34" charset="0"/>
              </a:defRPr>
            </a:pPr>
            <a:endParaRPr lang="nl-NL"/>
          </a:p>
        </c:txPr>
        <c:crossAx val="180082176"/>
        <c:crosses val="autoZero"/>
        <c:crossBetween val="between"/>
      </c:valAx>
    </c:plotArea>
    <c:legend>
      <c:legendPos val="r"/>
      <c:layout/>
      <c:overlay val="0"/>
      <c:txPr>
        <a:bodyPr/>
        <a:lstStyle/>
        <a:p>
          <a:pPr>
            <a:defRPr sz="1100" baseline="0">
              <a:latin typeface="Calibri" panose="020F0502020204030204" pitchFamily="34" charset="0"/>
            </a:defRPr>
          </a:pPr>
          <a:endParaRPr lang="nl-NL"/>
        </a:p>
      </c:txPr>
    </c:legend>
    <c:plotVisOnly val="1"/>
    <c:dispBlanksAs val="gap"/>
    <c:showDLblsOverMax val="0"/>
  </c:chart>
  <c:spPr>
    <a:ln>
      <a:noFill/>
    </a:ln>
  </c:spPr>
  <c:txPr>
    <a:bodyPr/>
    <a:lstStyle/>
    <a:p>
      <a:pPr>
        <a:defRPr sz="1800"/>
      </a:pPr>
      <a:endParaRPr lang="nl-NL"/>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AC3D188-BA6B-448C-AA04-313316094DE9}" type="datetimeFigureOut">
              <a:rPr lang="nl-NL" smtClean="0"/>
              <a:t>10-3-2016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308579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AC3D188-BA6B-448C-AA04-313316094DE9}" type="datetimeFigureOut">
              <a:rPr lang="nl-NL" smtClean="0"/>
              <a:t>10-3-2016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233866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AC3D188-BA6B-448C-AA04-313316094DE9}" type="datetimeFigureOut">
              <a:rPr lang="nl-NL" smtClean="0"/>
              <a:t>10-3-2016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1086191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AC3D188-BA6B-448C-AA04-313316094DE9}" type="datetimeFigureOut">
              <a:rPr lang="nl-NL" smtClean="0"/>
              <a:t>10-3-2016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4065285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AC3D188-BA6B-448C-AA04-313316094DE9}" type="datetimeFigureOut">
              <a:rPr lang="nl-NL" smtClean="0"/>
              <a:t>10-3-2016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339608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AC3D188-BA6B-448C-AA04-313316094DE9}" type="datetimeFigureOut">
              <a:rPr lang="nl-NL" smtClean="0"/>
              <a:t>10-3-2016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2486938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AC3D188-BA6B-448C-AA04-313316094DE9}" type="datetimeFigureOut">
              <a:rPr lang="nl-NL" smtClean="0"/>
              <a:t>10-3-2016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187869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AC3D188-BA6B-448C-AA04-313316094DE9}" type="datetimeFigureOut">
              <a:rPr lang="nl-NL" smtClean="0"/>
              <a:t>10-3-2016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197267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AC3D188-BA6B-448C-AA04-313316094DE9}" type="datetimeFigureOut">
              <a:rPr lang="nl-NL" smtClean="0"/>
              <a:t>10-3-2016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209449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AC3D188-BA6B-448C-AA04-313316094DE9}" type="datetimeFigureOut">
              <a:rPr lang="nl-NL" smtClean="0"/>
              <a:t>10-3-2016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98429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AC3D188-BA6B-448C-AA04-313316094DE9}" type="datetimeFigureOut">
              <a:rPr lang="nl-NL" smtClean="0"/>
              <a:t>10-3-2016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DA7EECF-C125-40E9-B716-4C53E18C8F15}" type="slidenum">
              <a:rPr lang="nl-NL" smtClean="0"/>
              <a:t>‹nr.›</a:t>
            </a:fld>
            <a:endParaRPr lang="nl-NL"/>
          </a:p>
        </p:txBody>
      </p:sp>
    </p:spTree>
    <p:extLst>
      <p:ext uri="{BB962C8B-B14F-4D97-AF65-F5344CB8AC3E}">
        <p14:creationId xmlns:p14="http://schemas.microsoft.com/office/powerpoint/2010/main" val="591770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3D188-BA6B-448C-AA04-313316094DE9}" type="datetimeFigureOut">
              <a:rPr lang="nl-NL" smtClean="0"/>
              <a:t>10-3-2016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A7EECF-C125-40E9-B716-4C53E18C8F15}" type="slidenum">
              <a:rPr lang="nl-NL" smtClean="0"/>
              <a:t>‹nr.›</a:t>
            </a:fld>
            <a:endParaRPr lang="nl-NL"/>
          </a:p>
        </p:txBody>
      </p:sp>
    </p:spTree>
    <p:extLst>
      <p:ext uri="{BB962C8B-B14F-4D97-AF65-F5344CB8AC3E}">
        <p14:creationId xmlns:p14="http://schemas.microsoft.com/office/powerpoint/2010/main" val="3479070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Ny6LkxLHLAhUzS5oKHaJfA3MQjRwIBw&amp;url=https://twitter.com/obsdekoekoek&amp;psig=AFQjCNHVm-4oznssxElWo0joznvodpBvYw&amp;ust=1457541884256236"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395536" y="1772817"/>
            <a:ext cx="8062664" cy="1827634"/>
          </a:xfrm>
        </p:spPr>
        <p:txBody>
          <a:bodyPr>
            <a:normAutofit/>
          </a:bodyPr>
          <a:lstStyle/>
          <a:p>
            <a:r>
              <a:rPr lang="nl-NL" b="1" dirty="0" smtClean="0"/>
              <a:t>‘Plusleerlingen’</a:t>
            </a:r>
            <a:br>
              <a:rPr lang="nl-NL" b="1" dirty="0" smtClean="0"/>
            </a:br>
            <a:r>
              <a:rPr lang="nl-NL" sz="2400" dirty="0" smtClean="0"/>
              <a:t>Omgaan met intelligente en begaafde leerlingen in de rekenles</a:t>
            </a:r>
            <a:endParaRPr lang="nl-NL" dirty="0"/>
          </a:p>
        </p:txBody>
      </p:sp>
      <p:sp>
        <p:nvSpPr>
          <p:cNvPr id="3" name="Ondertitel 2"/>
          <p:cNvSpPr>
            <a:spLocks noGrp="1"/>
          </p:cNvSpPr>
          <p:nvPr>
            <p:ph type="subTitle" idx="1"/>
          </p:nvPr>
        </p:nvSpPr>
        <p:spPr>
          <a:xfrm>
            <a:off x="1403648" y="6373842"/>
            <a:ext cx="6400800" cy="410479"/>
          </a:xfrm>
        </p:spPr>
        <p:txBody>
          <a:bodyPr>
            <a:normAutofit/>
          </a:bodyPr>
          <a:lstStyle/>
          <a:p>
            <a:r>
              <a:rPr lang="nl-NL" sz="1800" dirty="0" smtClean="0"/>
              <a:t>Robert Timmermans</a:t>
            </a:r>
            <a:endParaRPr lang="nl-NL" sz="1800"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016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709699" y="188640"/>
            <a:ext cx="7772400" cy="1470025"/>
          </a:xfrm>
        </p:spPr>
        <p:txBody>
          <a:bodyPr/>
          <a:lstStyle/>
          <a:p>
            <a:r>
              <a:rPr lang="nl-NL" b="1" dirty="0" smtClean="0"/>
              <a:t>Plek in de rekenles</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p:cNvSpPr txBox="1"/>
          <p:nvPr/>
        </p:nvSpPr>
        <p:spPr>
          <a:xfrm>
            <a:off x="899592" y="1772816"/>
            <a:ext cx="7272808" cy="923330"/>
          </a:xfrm>
          <a:prstGeom prst="rect">
            <a:avLst/>
          </a:prstGeom>
          <a:noFill/>
        </p:spPr>
        <p:txBody>
          <a:bodyPr wrap="square" rtlCol="0">
            <a:spAutoFit/>
          </a:bodyPr>
          <a:lstStyle/>
          <a:p>
            <a:pPr marL="285750" indent="-285750">
              <a:buFont typeface="Arial" panose="020B0604020202020204" pitchFamily="34" charset="0"/>
              <a:buChar char="•"/>
            </a:pPr>
            <a:r>
              <a:rPr lang="nl-NL" dirty="0" smtClean="0"/>
              <a:t>Structurele aandacht voor de intelligente en begaafde rekenaar</a:t>
            </a:r>
          </a:p>
          <a:p>
            <a:pPr marL="285750" indent="-285750">
              <a:buFont typeface="Arial" panose="020B0604020202020204" pitchFamily="34" charset="0"/>
              <a:buChar char="•"/>
            </a:pPr>
            <a:r>
              <a:rPr lang="nl-NL" dirty="0" smtClean="0"/>
              <a:t>Veelal instructie mee laten doen, deze leerlingen zijn een meerwaarde tijdens de instructie</a:t>
            </a:r>
            <a:endParaRPr lang="nl-NL" dirty="0"/>
          </a:p>
        </p:txBody>
      </p:sp>
    </p:spTree>
    <p:extLst>
      <p:ext uri="{BB962C8B-B14F-4D97-AF65-F5344CB8AC3E}">
        <p14:creationId xmlns:p14="http://schemas.microsoft.com/office/powerpoint/2010/main" val="383670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76736" y="188640"/>
            <a:ext cx="7772400" cy="1470025"/>
          </a:xfrm>
        </p:spPr>
        <p:txBody>
          <a:bodyPr/>
          <a:lstStyle/>
          <a:p>
            <a:r>
              <a:rPr lang="nl-NL" b="1" dirty="0" smtClean="0"/>
              <a:t>Plan van aanpak</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p:cNvSpPr txBox="1"/>
          <p:nvPr/>
        </p:nvSpPr>
        <p:spPr>
          <a:xfrm>
            <a:off x="755576" y="1844824"/>
            <a:ext cx="7693560" cy="2308324"/>
          </a:xfrm>
          <a:prstGeom prst="rect">
            <a:avLst/>
          </a:prstGeom>
          <a:noFill/>
        </p:spPr>
        <p:txBody>
          <a:bodyPr wrap="square" rtlCol="0">
            <a:spAutoFit/>
          </a:bodyPr>
          <a:lstStyle/>
          <a:p>
            <a:pPr marL="285750" lvl="0" indent="-285750">
              <a:buFont typeface="Arial" panose="020B0604020202020204" pitchFamily="34" charset="0"/>
              <a:buChar char="•"/>
            </a:pPr>
            <a:r>
              <a:rPr lang="nl-NL" dirty="0"/>
              <a:t>Het herschrijven van het document ‘Verrijkingswerk OBS de Koekoek’, zodat dit aansluit bij de in dit document geformuleerde conclusies.</a:t>
            </a:r>
          </a:p>
          <a:p>
            <a:pPr marL="285750" indent="-285750">
              <a:buFont typeface="Arial" panose="020B0604020202020204" pitchFamily="34" charset="0"/>
              <a:buChar char="•"/>
            </a:pPr>
            <a:r>
              <a:rPr lang="nl-NL" dirty="0" smtClean="0"/>
              <a:t>Het oprichten van een werkgroep rekenen.</a:t>
            </a:r>
          </a:p>
          <a:p>
            <a:pPr marL="285750" indent="-285750">
              <a:buFont typeface="Arial" panose="020B0604020202020204" pitchFamily="34" charset="0"/>
              <a:buChar char="•"/>
            </a:pPr>
            <a:r>
              <a:rPr lang="nl-NL" dirty="0" smtClean="0"/>
              <a:t>Presentatie van onderzoek aan het team van OBS de Koekoek</a:t>
            </a:r>
          </a:p>
          <a:p>
            <a:pPr marL="285750" lvl="0" indent="-285750">
              <a:buFont typeface="Arial" panose="020B0604020202020204" pitchFamily="34" charset="0"/>
              <a:buChar char="•"/>
            </a:pPr>
            <a:r>
              <a:rPr lang="nl-NL" dirty="0" smtClean="0"/>
              <a:t>Het </a:t>
            </a:r>
            <a:r>
              <a:rPr lang="nl-NL" dirty="0"/>
              <a:t>opzetten van een </a:t>
            </a:r>
            <a:r>
              <a:rPr lang="nl-NL" dirty="0" err="1"/>
              <a:t>coachingstraject</a:t>
            </a:r>
            <a:r>
              <a:rPr lang="nl-NL" dirty="0"/>
              <a:t> door de rekencoördinator, waarbij collega’s worden gecoacht op dit onderwerp n.a.v. klassenbezoeken</a:t>
            </a:r>
            <a:r>
              <a:rPr lang="nl-NL" dirty="0" smtClean="0"/>
              <a:t>.</a:t>
            </a:r>
          </a:p>
          <a:p>
            <a:pPr marL="285750" lvl="0" indent="-285750">
              <a:buFont typeface="Arial" panose="020B0604020202020204" pitchFamily="34" charset="0"/>
              <a:buChar char="•"/>
            </a:pPr>
            <a:r>
              <a:rPr lang="nl-NL" dirty="0" smtClean="0"/>
              <a:t>Tussen- en eindevaluatie met team en MT.</a:t>
            </a:r>
            <a:endParaRPr lang="nl-NL" dirty="0"/>
          </a:p>
          <a:p>
            <a:endParaRPr lang="nl-NL" dirty="0"/>
          </a:p>
        </p:txBody>
      </p:sp>
    </p:spTree>
    <p:extLst>
      <p:ext uri="{BB962C8B-B14F-4D97-AF65-F5344CB8AC3E}">
        <p14:creationId xmlns:p14="http://schemas.microsoft.com/office/powerpoint/2010/main" val="217460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76736" y="188640"/>
            <a:ext cx="7772400" cy="1470025"/>
          </a:xfrm>
        </p:spPr>
        <p:txBody>
          <a:bodyPr/>
          <a:lstStyle/>
          <a:p>
            <a:r>
              <a:rPr lang="nl-NL" b="1" dirty="0" smtClean="0"/>
              <a:t>Stand van zaken</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p:cNvSpPr txBox="1"/>
          <p:nvPr/>
        </p:nvSpPr>
        <p:spPr>
          <a:xfrm>
            <a:off x="971600" y="1556792"/>
            <a:ext cx="6912768" cy="2308324"/>
          </a:xfrm>
          <a:prstGeom prst="rect">
            <a:avLst/>
          </a:prstGeom>
          <a:noFill/>
        </p:spPr>
        <p:txBody>
          <a:bodyPr wrap="square" rtlCol="0">
            <a:spAutoFit/>
          </a:bodyPr>
          <a:lstStyle/>
          <a:p>
            <a:pPr marL="285750" indent="-285750">
              <a:buFont typeface="Arial" panose="020B0604020202020204" pitchFamily="34" charset="0"/>
              <a:buChar char="•"/>
            </a:pPr>
            <a:r>
              <a:rPr lang="nl-NL" dirty="0" smtClean="0"/>
              <a:t>Structureel worden groepsbezoeken afgelegd</a:t>
            </a:r>
          </a:p>
          <a:p>
            <a:pPr marL="285750" indent="-285750">
              <a:buFont typeface="Arial" panose="020B0604020202020204" pitchFamily="34" charset="0"/>
              <a:buChar char="•"/>
            </a:pPr>
            <a:r>
              <a:rPr lang="nl-NL" dirty="0" smtClean="0"/>
              <a:t>Werkgroep rekenen is opgericht en werkzaam</a:t>
            </a:r>
          </a:p>
          <a:p>
            <a:pPr marL="285750" indent="-285750">
              <a:buFont typeface="Arial" panose="020B0604020202020204" pitchFamily="34" charset="0"/>
              <a:buChar char="•"/>
            </a:pPr>
            <a:r>
              <a:rPr lang="nl-NL" dirty="0" smtClean="0"/>
              <a:t>In alle groepen is vastgelegd wanneer de sterke rekenaars instructie krijgen</a:t>
            </a:r>
          </a:p>
          <a:p>
            <a:pPr marL="285750" indent="-285750">
              <a:buFont typeface="Arial" panose="020B0604020202020204" pitchFamily="34" charset="0"/>
              <a:buChar char="•"/>
            </a:pPr>
            <a:r>
              <a:rPr lang="nl-NL" dirty="0" smtClean="0"/>
              <a:t>Inzet van verrijkend materiaal is nu conform afspraak</a:t>
            </a:r>
          </a:p>
          <a:p>
            <a:pPr marL="285750" indent="-285750">
              <a:buFont typeface="Arial" panose="020B0604020202020204" pitchFamily="34" charset="0"/>
              <a:buChar char="•"/>
            </a:pPr>
            <a:r>
              <a:rPr lang="nl-NL" dirty="0" smtClean="0"/>
              <a:t>Begaafde rekenaars worden begeleid door de </a:t>
            </a:r>
            <a:r>
              <a:rPr lang="nl-NL" dirty="0" err="1" smtClean="0"/>
              <a:t>RT’er</a:t>
            </a:r>
            <a:endParaRPr lang="nl-NL" dirty="0" smtClean="0"/>
          </a:p>
          <a:p>
            <a:pPr marL="285750" indent="-285750">
              <a:buFont typeface="Arial" panose="020B0604020202020204" pitchFamily="34" charset="0"/>
              <a:buChar char="•"/>
            </a:pPr>
            <a:r>
              <a:rPr lang="nl-NL" dirty="0" smtClean="0"/>
              <a:t>Verrijkingswerk heeft een plek op het rapport</a:t>
            </a:r>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145471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76736" y="44624"/>
            <a:ext cx="7772400" cy="1440160"/>
          </a:xfrm>
        </p:spPr>
        <p:txBody>
          <a:bodyPr/>
          <a:lstStyle/>
          <a:p>
            <a:r>
              <a:rPr lang="nl-NL" b="1" dirty="0" smtClean="0"/>
              <a:t>Discussievraag</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p:cNvSpPr txBox="1"/>
          <p:nvPr/>
        </p:nvSpPr>
        <p:spPr>
          <a:xfrm>
            <a:off x="755576" y="2492896"/>
            <a:ext cx="7898289" cy="1200329"/>
          </a:xfrm>
          <a:prstGeom prst="rect">
            <a:avLst/>
          </a:prstGeom>
          <a:noFill/>
        </p:spPr>
        <p:txBody>
          <a:bodyPr wrap="square" rtlCol="0">
            <a:spAutoFit/>
          </a:bodyPr>
          <a:lstStyle/>
          <a:p>
            <a:pPr algn="ctr"/>
            <a:r>
              <a:rPr lang="nl-NL" sz="2400" dirty="0" smtClean="0"/>
              <a:t>Dient de begeleiding van ‘plusleerlingen’ in het rekenonderwijs nader onderzocht te worden (door de NVORWO)?</a:t>
            </a:r>
            <a:endParaRPr lang="nl-NL" sz="2400" dirty="0"/>
          </a:p>
        </p:txBody>
      </p:sp>
    </p:spTree>
    <p:extLst>
      <p:ext uri="{BB962C8B-B14F-4D97-AF65-F5344CB8AC3E}">
        <p14:creationId xmlns:p14="http://schemas.microsoft.com/office/powerpoint/2010/main" val="134013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76736" y="2348880"/>
            <a:ext cx="7772400" cy="1440160"/>
          </a:xfrm>
        </p:spPr>
        <p:txBody>
          <a:bodyPr/>
          <a:lstStyle/>
          <a:p>
            <a:r>
              <a:rPr lang="nl-NL" b="1" dirty="0" smtClean="0"/>
              <a:t>Bedankt voor de aandacht!</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963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24896" y="188640"/>
            <a:ext cx="7772400" cy="1470025"/>
          </a:xfrm>
        </p:spPr>
        <p:txBody>
          <a:bodyPr/>
          <a:lstStyle/>
          <a:p>
            <a:r>
              <a:rPr lang="nl-NL" b="1" dirty="0" smtClean="0"/>
              <a:t>Inhoud:</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899592" y="1700808"/>
            <a:ext cx="7632848" cy="3046988"/>
          </a:xfrm>
          <a:prstGeom prst="rect">
            <a:avLst/>
          </a:prstGeom>
          <a:noFill/>
        </p:spPr>
        <p:txBody>
          <a:bodyPr wrap="square" rtlCol="0">
            <a:spAutoFit/>
          </a:bodyPr>
          <a:lstStyle/>
          <a:p>
            <a:pPr marL="285750" indent="-285750">
              <a:buFont typeface="Arial" panose="020B0604020202020204" pitchFamily="34" charset="0"/>
              <a:buChar char="•"/>
            </a:pPr>
            <a:r>
              <a:rPr lang="nl-NL" sz="2400" dirty="0" smtClean="0"/>
              <a:t>Even voorstellen</a:t>
            </a:r>
          </a:p>
          <a:p>
            <a:pPr marL="285750" indent="-285750">
              <a:buFont typeface="Arial" panose="020B0604020202020204" pitchFamily="34" charset="0"/>
              <a:buChar char="•"/>
            </a:pPr>
            <a:r>
              <a:rPr lang="nl-NL" sz="2400" dirty="0" smtClean="0"/>
              <a:t>Aanleiding tot onderzoek</a:t>
            </a:r>
          </a:p>
          <a:p>
            <a:pPr marL="285750" indent="-285750">
              <a:buFont typeface="Arial" panose="020B0604020202020204" pitchFamily="34" charset="0"/>
              <a:buChar char="•"/>
            </a:pPr>
            <a:r>
              <a:rPr lang="nl-NL" sz="2400" dirty="0" smtClean="0"/>
              <a:t>Onderzoek</a:t>
            </a:r>
          </a:p>
          <a:p>
            <a:pPr marL="285750" indent="-285750">
              <a:buFont typeface="Arial" panose="020B0604020202020204" pitchFamily="34" charset="0"/>
              <a:buChar char="•"/>
            </a:pPr>
            <a:r>
              <a:rPr lang="nl-NL" sz="2400" dirty="0" smtClean="0"/>
              <a:t>Conclusies</a:t>
            </a:r>
          </a:p>
          <a:p>
            <a:pPr marL="285750" indent="-285750">
              <a:buFont typeface="Arial" panose="020B0604020202020204" pitchFamily="34" charset="0"/>
              <a:buChar char="•"/>
            </a:pPr>
            <a:r>
              <a:rPr lang="nl-NL" sz="2400" dirty="0" smtClean="0"/>
              <a:t>Plan van aanpak</a:t>
            </a:r>
          </a:p>
          <a:p>
            <a:pPr marL="285750" indent="-285750">
              <a:buFont typeface="Arial" panose="020B0604020202020204" pitchFamily="34" charset="0"/>
              <a:buChar char="•"/>
            </a:pPr>
            <a:r>
              <a:rPr lang="nl-NL" sz="2400" dirty="0" smtClean="0"/>
              <a:t>Stand van zaken</a:t>
            </a:r>
          </a:p>
          <a:p>
            <a:pPr marL="285750" indent="-285750">
              <a:buFont typeface="Arial" panose="020B0604020202020204" pitchFamily="34" charset="0"/>
              <a:buChar char="•"/>
            </a:pPr>
            <a:r>
              <a:rPr lang="nl-NL" sz="2400" dirty="0" smtClean="0"/>
              <a:t>Discussievraag</a:t>
            </a:r>
          </a:p>
          <a:p>
            <a:pPr marL="285750" indent="-285750">
              <a:buFont typeface="Arial" panose="020B0604020202020204" pitchFamily="34" charset="0"/>
              <a:buChar char="•"/>
            </a:pPr>
            <a:r>
              <a:rPr lang="nl-NL" sz="2400" dirty="0" smtClean="0"/>
              <a:t>Afsluiting</a:t>
            </a:r>
            <a:endParaRPr lang="nl-NL" sz="2400" dirty="0"/>
          </a:p>
        </p:txBody>
      </p:sp>
    </p:spTree>
    <p:extLst>
      <p:ext uri="{BB962C8B-B14F-4D97-AF65-F5344CB8AC3E}">
        <p14:creationId xmlns:p14="http://schemas.microsoft.com/office/powerpoint/2010/main" val="34057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43327" y="260649"/>
            <a:ext cx="7772400" cy="1368152"/>
          </a:xfrm>
        </p:spPr>
        <p:txBody>
          <a:bodyPr/>
          <a:lstStyle/>
          <a:p>
            <a:r>
              <a:rPr lang="nl-NL" b="1" dirty="0" smtClean="0"/>
              <a:t>Even voorstellen…</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1057776" y="2204864"/>
            <a:ext cx="7056784" cy="1200329"/>
          </a:xfrm>
          <a:prstGeom prst="rect">
            <a:avLst/>
          </a:prstGeom>
          <a:noFill/>
        </p:spPr>
        <p:txBody>
          <a:bodyPr wrap="square" rtlCol="0">
            <a:spAutoFit/>
          </a:bodyPr>
          <a:lstStyle/>
          <a:p>
            <a:pPr marL="285750" indent="-285750">
              <a:buFont typeface="Arial" panose="020B0604020202020204" pitchFamily="34" charset="0"/>
              <a:buChar char="•"/>
            </a:pPr>
            <a:r>
              <a:rPr lang="nl-NL" sz="2400" dirty="0" smtClean="0"/>
              <a:t>Groepsleerkracht van groep 5/6</a:t>
            </a:r>
          </a:p>
          <a:p>
            <a:pPr marL="285750" indent="-285750">
              <a:buFont typeface="Arial" panose="020B0604020202020204" pitchFamily="34" charset="0"/>
              <a:buChar char="•"/>
            </a:pPr>
            <a:r>
              <a:rPr lang="nl-NL" sz="2400" dirty="0" smtClean="0"/>
              <a:t>Rekencoördinator sinds juni 2014</a:t>
            </a:r>
          </a:p>
          <a:p>
            <a:pPr marL="285750" indent="-285750">
              <a:buFont typeface="Arial" panose="020B0604020202020204" pitchFamily="34" charset="0"/>
              <a:buChar char="•"/>
            </a:pPr>
            <a:r>
              <a:rPr lang="nl-NL" sz="2400" dirty="0" smtClean="0"/>
              <a:t>Bestuurslid NVORWO sinds september 2015</a:t>
            </a:r>
            <a:endParaRPr lang="nl-NL" sz="2400" dirty="0"/>
          </a:p>
        </p:txBody>
      </p:sp>
    </p:spTree>
    <p:extLst>
      <p:ext uri="{BB962C8B-B14F-4D97-AF65-F5344CB8AC3E}">
        <p14:creationId xmlns:p14="http://schemas.microsoft.com/office/powerpoint/2010/main" val="381253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92898" y="332656"/>
            <a:ext cx="7772400" cy="1470025"/>
          </a:xfrm>
        </p:spPr>
        <p:txBody>
          <a:bodyPr/>
          <a:lstStyle/>
          <a:p>
            <a:r>
              <a:rPr lang="nl-NL" b="1" dirty="0" smtClean="0"/>
              <a:t>Aanleiding tot onderzoek</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p:cNvSpPr txBox="1"/>
          <p:nvPr/>
        </p:nvSpPr>
        <p:spPr>
          <a:xfrm>
            <a:off x="1220552" y="1988840"/>
            <a:ext cx="6807832" cy="1200329"/>
          </a:xfrm>
          <a:prstGeom prst="rect">
            <a:avLst/>
          </a:prstGeom>
          <a:noFill/>
        </p:spPr>
        <p:txBody>
          <a:bodyPr wrap="square" rtlCol="0">
            <a:spAutoFit/>
          </a:bodyPr>
          <a:lstStyle/>
          <a:p>
            <a:pPr marL="285750" indent="-285750">
              <a:buFont typeface="Arial" panose="020B0604020202020204" pitchFamily="34" charset="0"/>
              <a:buChar char="•"/>
            </a:pPr>
            <a:r>
              <a:rPr lang="nl-NL" sz="2400" dirty="0" smtClean="0"/>
              <a:t>Hoge resultaten op methode- en citotoetsen</a:t>
            </a:r>
          </a:p>
          <a:p>
            <a:pPr marL="285750" indent="-285750">
              <a:buFont typeface="Arial" panose="020B0604020202020204" pitchFamily="34" charset="0"/>
              <a:buChar char="•"/>
            </a:pPr>
            <a:r>
              <a:rPr lang="nl-NL" sz="2400" dirty="0" smtClean="0"/>
              <a:t>Investeringen in uitdagend materiaal</a:t>
            </a:r>
          </a:p>
          <a:p>
            <a:pPr marL="285750" indent="-285750">
              <a:buFont typeface="Arial" panose="020B0604020202020204" pitchFamily="34" charset="0"/>
              <a:buChar char="•"/>
            </a:pPr>
            <a:r>
              <a:rPr lang="nl-NL" sz="2400" dirty="0" smtClean="0"/>
              <a:t>Ontbreken van duidelijk beleid</a:t>
            </a:r>
            <a:endParaRPr lang="nl-NL" sz="2400" dirty="0"/>
          </a:p>
        </p:txBody>
      </p:sp>
    </p:spTree>
    <p:extLst>
      <p:ext uri="{BB962C8B-B14F-4D97-AF65-F5344CB8AC3E}">
        <p14:creationId xmlns:p14="http://schemas.microsoft.com/office/powerpoint/2010/main" val="349244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Grafiek 6"/>
          <p:cNvGraphicFramePr/>
          <p:nvPr>
            <p:extLst>
              <p:ext uri="{D42A27DB-BD31-4B8C-83A1-F6EECF244321}">
                <p14:modId xmlns:p14="http://schemas.microsoft.com/office/powerpoint/2010/main" val="4170832509"/>
              </p:ext>
            </p:extLst>
          </p:nvPr>
        </p:nvGraphicFramePr>
        <p:xfrm>
          <a:off x="1043608" y="908720"/>
          <a:ext cx="7488832" cy="454633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650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76736" y="188640"/>
            <a:ext cx="7772400" cy="1470025"/>
          </a:xfrm>
        </p:spPr>
        <p:txBody>
          <a:bodyPr/>
          <a:lstStyle/>
          <a:p>
            <a:r>
              <a:rPr lang="nl-NL" b="1" dirty="0" smtClean="0"/>
              <a:t>Onderzoek</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1043608" y="1988840"/>
            <a:ext cx="7272808" cy="3046988"/>
          </a:xfrm>
          <a:prstGeom prst="rect">
            <a:avLst/>
          </a:prstGeom>
          <a:noFill/>
        </p:spPr>
        <p:txBody>
          <a:bodyPr wrap="square" rtlCol="0">
            <a:spAutoFit/>
          </a:bodyPr>
          <a:lstStyle/>
          <a:p>
            <a:r>
              <a:rPr lang="nl-NL" sz="2400" dirty="0" smtClean="0"/>
              <a:t>Onderzoek in de praktijk (enquête en groepsbezoeken) en theorie aan de hand van vier vragen:</a:t>
            </a:r>
          </a:p>
          <a:p>
            <a:endParaRPr lang="nl-NL" sz="2400" dirty="0" smtClean="0"/>
          </a:p>
          <a:p>
            <a:pPr marL="285750" indent="-285750">
              <a:buFont typeface="Arial" panose="020B0604020202020204" pitchFamily="34" charset="0"/>
              <a:buChar char="•"/>
            </a:pPr>
            <a:r>
              <a:rPr lang="nl-NL" sz="2400" dirty="0" smtClean="0"/>
              <a:t>Wanneer </a:t>
            </a:r>
            <a:r>
              <a:rPr lang="nl-NL" sz="2400" dirty="0"/>
              <a:t>is een kind intelligent en wanneer begaafd</a:t>
            </a:r>
            <a:r>
              <a:rPr lang="nl-NL" sz="2400" dirty="0" smtClean="0"/>
              <a:t>?</a:t>
            </a:r>
          </a:p>
          <a:p>
            <a:pPr marL="285750" indent="-285750">
              <a:buFont typeface="Arial" panose="020B0604020202020204" pitchFamily="34" charset="0"/>
              <a:buChar char="•"/>
            </a:pPr>
            <a:r>
              <a:rPr lang="nl-NL" sz="2400" dirty="0" smtClean="0"/>
              <a:t>Welke </a:t>
            </a:r>
            <a:r>
              <a:rPr lang="nl-NL" sz="2400" dirty="0"/>
              <a:t>materialen zetten we voor deze leerlingen </a:t>
            </a:r>
            <a:r>
              <a:rPr lang="nl-NL" sz="2400" dirty="0" smtClean="0"/>
              <a:t>in?</a:t>
            </a:r>
          </a:p>
          <a:p>
            <a:pPr marL="285750" indent="-285750">
              <a:buFont typeface="Arial" panose="020B0604020202020204" pitchFamily="34" charset="0"/>
              <a:buChar char="•"/>
            </a:pPr>
            <a:r>
              <a:rPr lang="nl-NL" sz="2400" dirty="0" smtClean="0"/>
              <a:t>Hoe </a:t>
            </a:r>
            <a:r>
              <a:rPr lang="nl-NL" sz="2400" dirty="0"/>
              <a:t>worden deze leerlingen </a:t>
            </a:r>
            <a:r>
              <a:rPr lang="nl-NL" sz="2400" dirty="0" smtClean="0"/>
              <a:t>begeleid?</a:t>
            </a:r>
          </a:p>
          <a:p>
            <a:pPr marL="285750" indent="-285750">
              <a:buFont typeface="Arial" panose="020B0604020202020204" pitchFamily="34" charset="0"/>
              <a:buChar char="•"/>
            </a:pPr>
            <a:r>
              <a:rPr lang="nl-NL" sz="2400" dirty="0" smtClean="0"/>
              <a:t>Welke </a:t>
            </a:r>
            <a:r>
              <a:rPr lang="nl-NL" sz="2400" dirty="0"/>
              <a:t>plek nemen deze leerlingen in tijdens de rekenles?</a:t>
            </a:r>
          </a:p>
        </p:txBody>
      </p:sp>
    </p:spTree>
    <p:extLst>
      <p:ext uri="{BB962C8B-B14F-4D97-AF65-F5344CB8AC3E}">
        <p14:creationId xmlns:p14="http://schemas.microsoft.com/office/powerpoint/2010/main" val="299876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95895" y="332656"/>
            <a:ext cx="7772400" cy="1470025"/>
          </a:xfrm>
        </p:spPr>
        <p:txBody>
          <a:bodyPr/>
          <a:lstStyle/>
          <a:p>
            <a:r>
              <a:rPr lang="nl-NL" b="1" dirty="0" smtClean="0"/>
              <a:t>Intelligent of begaafd?</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el 3"/>
          <p:cNvGraphicFramePr>
            <a:graphicFrameLocks noGrp="1"/>
          </p:cNvGraphicFramePr>
          <p:nvPr>
            <p:extLst>
              <p:ext uri="{D42A27DB-BD31-4B8C-83A1-F6EECF244321}">
                <p14:modId xmlns:p14="http://schemas.microsoft.com/office/powerpoint/2010/main" val="1193475682"/>
              </p:ext>
            </p:extLst>
          </p:nvPr>
        </p:nvGraphicFramePr>
        <p:xfrm>
          <a:off x="1364327" y="1844824"/>
          <a:ext cx="6552729" cy="4221204"/>
        </p:xfrm>
        <a:graphic>
          <a:graphicData uri="http://schemas.openxmlformats.org/drawingml/2006/table">
            <a:tbl>
              <a:tblPr firstRow="1" firstCol="1" bandRow="1">
                <a:tableStyleId>{5C22544A-7EE6-4342-B048-85BDC9FD1C3A}</a:tableStyleId>
              </a:tblPr>
              <a:tblGrid>
                <a:gridCol w="2871643"/>
                <a:gridCol w="445435"/>
                <a:gridCol w="3235651"/>
              </a:tblGrid>
              <a:tr h="209590">
                <a:tc>
                  <a:txBody>
                    <a:bodyPr/>
                    <a:lstStyle/>
                    <a:p>
                      <a:pPr>
                        <a:lnSpc>
                          <a:spcPct val="115000"/>
                        </a:lnSpc>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486400" algn="l"/>
                        </a:tabLst>
                      </a:pPr>
                      <a:r>
                        <a:rPr lang="nl-NL" sz="1600" smtClean="0">
                          <a:solidFill>
                            <a:schemeClr val="tx1"/>
                          </a:solidFill>
                          <a:effectLst/>
                        </a:rPr>
                        <a:t>De hoogintelligente leerling:</a:t>
                      </a:r>
                      <a:endParaRPr lang="nl-NL" sz="1600" dirty="0">
                        <a:solidFill>
                          <a:schemeClr val="tx1"/>
                        </a:solidFill>
                        <a:effectLst/>
                        <a:latin typeface="Calibri"/>
                        <a:ea typeface="Calibri"/>
                        <a:cs typeface="Times New Roman"/>
                      </a:endParaRPr>
                    </a:p>
                  </a:txBody>
                  <a:tcPr marL="68580" marR="68580" marT="0" marB="0">
                    <a:noFill/>
                  </a:tcPr>
                </a:tc>
                <a:tc>
                  <a:txBody>
                    <a:bodyPr/>
                    <a:lstStyle/>
                    <a:p>
                      <a:pPr>
                        <a:lnSpc>
                          <a:spcPct val="115000"/>
                        </a:lnSpc>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486400" algn="l"/>
                        </a:tabLst>
                      </a:pPr>
                      <a:r>
                        <a:rPr lang="nl-NL" sz="1600">
                          <a:effectLst/>
                        </a:rPr>
                        <a:t> </a:t>
                      </a:r>
                      <a:endParaRPr lang="nl-NL" sz="1600">
                        <a:effectLst/>
                        <a:latin typeface="Calibri"/>
                        <a:ea typeface="Calibri"/>
                        <a:cs typeface="Times New Roman"/>
                      </a:endParaRPr>
                    </a:p>
                  </a:txBody>
                  <a:tcPr marL="68580" marR="68580" marT="0" marB="0">
                    <a:noFill/>
                  </a:tcPr>
                </a:tc>
                <a:tc>
                  <a:txBody>
                    <a:bodyPr/>
                    <a:lstStyle/>
                    <a:p>
                      <a:pPr>
                        <a:lnSpc>
                          <a:spcPct val="115000"/>
                        </a:lnSpc>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486400" algn="l"/>
                        </a:tabLst>
                      </a:pPr>
                      <a:r>
                        <a:rPr lang="nl-NL" sz="1600" dirty="0">
                          <a:solidFill>
                            <a:schemeClr val="tx1"/>
                          </a:solidFill>
                          <a:effectLst/>
                        </a:rPr>
                        <a:t>De hoogbegaafde leerling:</a:t>
                      </a:r>
                      <a:endParaRPr lang="nl-NL" sz="1600" dirty="0">
                        <a:solidFill>
                          <a:schemeClr val="tx1"/>
                        </a:solidFill>
                        <a:effectLst/>
                        <a:latin typeface="Calibri"/>
                        <a:ea typeface="Calibri"/>
                        <a:cs typeface="Times New Roman"/>
                      </a:endParaRPr>
                    </a:p>
                  </a:txBody>
                  <a:tcPr marL="68580" marR="68580" marT="0" marB="0">
                    <a:noFill/>
                  </a:tcPr>
                </a:tc>
              </a:tr>
              <a:tr h="209590">
                <a:tc>
                  <a:txBody>
                    <a:bodyPr/>
                    <a:lstStyle/>
                    <a:p>
                      <a:pPr>
                        <a:lnSpc>
                          <a:spcPct val="115000"/>
                        </a:lnSpc>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486400" algn="l"/>
                        </a:tabLst>
                      </a:pPr>
                      <a:r>
                        <a:rPr lang="nl-NL" sz="1400" dirty="0">
                          <a:solidFill>
                            <a:schemeClr val="tx1"/>
                          </a:solidFill>
                          <a:effectLst/>
                        </a:rPr>
                        <a:t> </a:t>
                      </a:r>
                      <a:endParaRPr lang="nl-NL" sz="1400" dirty="0">
                        <a:solidFill>
                          <a:schemeClr val="tx1"/>
                        </a:solidFill>
                        <a:effectLst/>
                        <a:latin typeface="Calibri"/>
                        <a:ea typeface="Calibri"/>
                        <a:cs typeface="Times New Roman"/>
                      </a:endParaRPr>
                    </a:p>
                  </a:txBody>
                  <a:tcPr marL="68580" marR="68580" marT="0" marB="0">
                    <a:noFill/>
                  </a:tcPr>
                </a:tc>
                <a:tc>
                  <a:txBody>
                    <a:bodyPr/>
                    <a:lstStyle/>
                    <a:p>
                      <a:pPr>
                        <a:lnSpc>
                          <a:spcPct val="115000"/>
                        </a:lnSpc>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486400" algn="l"/>
                        </a:tabLst>
                      </a:pPr>
                      <a:r>
                        <a:rPr lang="nl-NL" sz="1400">
                          <a:effectLst/>
                        </a:rPr>
                        <a:t> </a:t>
                      </a:r>
                      <a:endParaRPr lang="nl-NL" sz="1400">
                        <a:effectLst/>
                        <a:latin typeface="Calibri"/>
                        <a:ea typeface="Calibri"/>
                        <a:cs typeface="Times New Roman"/>
                      </a:endParaRPr>
                    </a:p>
                  </a:txBody>
                  <a:tcPr marL="68580" marR="68580" marT="0" marB="0">
                    <a:noFill/>
                  </a:tcPr>
                </a:tc>
                <a:tc>
                  <a:txBody>
                    <a:bodyPr/>
                    <a:lstStyle/>
                    <a:p>
                      <a:pPr>
                        <a:lnSpc>
                          <a:spcPct val="115000"/>
                        </a:lnSpc>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486400" algn="l"/>
                        </a:tabLst>
                      </a:pPr>
                      <a:r>
                        <a:rPr lang="nl-NL" sz="1400" dirty="0">
                          <a:solidFill>
                            <a:schemeClr val="tx1"/>
                          </a:solidFill>
                          <a:effectLst/>
                        </a:rPr>
                        <a:t> </a:t>
                      </a:r>
                      <a:endParaRPr lang="nl-NL" sz="1400" dirty="0">
                        <a:solidFill>
                          <a:schemeClr val="tx1"/>
                        </a:solidFill>
                        <a:effectLst/>
                        <a:latin typeface="Calibri"/>
                        <a:ea typeface="Calibri"/>
                        <a:cs typeface="Times New Roman"/>
                      </a:endParaRPr>
                    </a:p>
                  </a:txBody>
                  <a:tcPr marL="68580" marR="68580" marT="0" marB="0">
                    <a:noFill/>
                  </a:tcPr>
                </a:tc>
              </a:tr>
              <a:tr h="207105">
                <a:tc>
                  <a:txBody>
                    <a:bodyPr/>
                    <a:lstStyle/>
                    <a:p>
                      <a:pPr>
                        <a:lnSpc>
                          <a:spcPts val="1500"/>
                        </a:lnSpc>
                        <a:spcAft>
                          <a:spcPts val="0"/>
                        </a:spcAft>
                      </a:pPr>
                      <a:r>
                        <a:rPr lang="nl-NL" sz="1400" b="0" dirty="0">
                          <a:solidFill>
                            <a:schemeClr val="tx1"/>
                          </a:solidFill>
                          <a:effectLst/>
                        </a:rPr>
                        <a:t>Kent de antwoorden</a:t>
                      </a:r>
                      <a:endParaRPr lang="nl-NL" sz="1400" b="0" dirty="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Heeft altijd vragen</a:t>
                      </a:r>
                      <a:endParaRPr lang="nl-NL" sz="1400" dirty="0">
                        <a:solidFill>
                          <a:schemeClr val="tx1"/>
                        </a:solidFill>
                        <a:effectLst/>
                        <a:latin typeface="Calibri"/>
                        <a:ea typeface="Calibri"/>
                        <a:cs typeface="Times New Roman"/>
                      </a:endParaRPr>
                    </a:p>
                  </a:txBody>
                  <a:tcPr marL="68580" marR="68580" marT="0" marB="0">
                    <a:noFill/>
                  </a:tcPr>
                </a:tc>
              </a:tr>
              <a:tr h="402544">
                <a:tc>
                  <a:txBody>
                    <a:bodyPr/>
                    <a:lstStyle/>
                    <a:p>
                      <a:pPr>
                        <a:lnSpc>
                          <a:spcPts val="1500"/>
                        </a:lnSpc>
                        <a:spcAft>
                          <a:spcPts val="0"/>
                        </a:spcAft>
                      </a:pPr>
                      <a:r>
                        <a:rPr lang="nl-NL" sz="1400" b="0" dirty="0">
                          <a:solidFill>
                            <a:schemeClr val="tx1"/>
                          </a:solidFill>
                          <a:effectLst/>
                        </a:rPr>
                        <a:t>Is ervaren in het van buiten leren</a:t>
                      </a:r>
                      <a:endParaRPr lang="nl-NL" sz="1400" b="0" dirty="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Is een groot </a:t>
                      </a:r>
                      <a:r>
                        <a:rPr lang="nl-NL" sz="1400" dirty="0" err="1">
                          <a:solidFill>
                            <a:schemeClr val="tx1"/>
                          </a:solidFill>
                          <a:effectLst/>
                        </a:rPr>
                        <a:t>gisser</a:t>
                      </a:r>
                      <a:r>
                        <a:rPr lang="nl-NL" sz="1400" dirty="0">
                          <a:solidFill>
                            <a:schemeClr val="tx1"/>
                          </a:solidFill>
                          <a:effectLst/>
                        </a:rPr>
                        <a:t> (probeert uit de context af te leiden)</a:t>
                      </a:r>
                      <a:endParaRPr lang="nl-NL" sz="1400" dirty="0">
                        <a:solidFill>
                          <a:schemeClr val="tx1"/>
                        </a:solidFill>
                        <a:effectLst/>
                        <a:latin typeface="Calibri"/>
                        <a:ea typeface="Calibri"/>
                        <a:cs typeface="Times New Roman"/>
                      </a:endParaRPr>
                    </a:p>
                  </a:txBody>
                  <a:tcPr marL="68580" marR="68580" marT="0" marB="0">
                    <a:noFill/>
                  </a:tcPr>
                </a:tc>
              </a:tr>
              <a:tr h="207105">
                <a:tc>
                  <a:txBody>
                    <a:bodyPr/>
                    <a:lstStyle/>
                    <a:p>
                      <a:pPr>
                        <a:lnSpc>
                          <a:spcPts val="1500"/>
                        </a:lnSpc>
                        <a:spcAft>
                          <a:spcPts val="0"/>
                        </a:spcAft>
                      </a:pPr>
                      <a:r>
                        <a:rPr lang="nl-NL" sz="1400" b="0" dirty="0">
                          <a:solidFill>
                            <a:schemeClr val="tx1"/>
                          </a:solidFill>
                          <a:effectLst/>
                        </a:rPr>
                        <a:t>Is geïnteresseerd in objecten</a:t>
                      </a:r>
                      <a:endParaRPr lang="nl-NL" sz="1400" b="0" dirty="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Is een zeer nieuwsgierig onderzoeker</a:t>
                      </a:r>
                      <a:endParaRPr lang="nl-NL" sz="1400" dirty="0">
                        <a:solidFill>
                          <a:schemeClr val="tx1"/>
                        </a:solidFill>
                        <a:effectLst/>
                        <a:latin typeface="Calibri"/>
                        <a:ea typeface="Calibri"/>
                        <a:cs typeface="Times New Roman"/>
                      </a:endParaRPr>
                    </a:p>
                  </a:txBody>
                  <a:tcPr marL="68580" marR="68580" marT="0" marB="0">
                    <a:noFill/>
                  </a:tcPr>
                </a:tc>
              </a:tr>
              <a:tr h="402544">
                <a:tc>
                  <a:txBody>
                    <a:bodyPr/>
                    <a:lstStyle/>
                    <a:p>
                      <a:pPr>
                        <a:lnSpc>
                          <a:spcPts val="1500"/>
                        </a:lnSpc>
                        <a:spcAft>
                          <a:spcPts val="0"/>
                        </a:spcAft>
                      </a:pPr>
                      <a:r>
                        <a:rPr lang="nl-NL" sz="1400" b="0" dirty="0">
                          <a:solidFill>
                            <a:schemeClr val="tx1"/>
                          </a:solidFill>
                          <a:effectLst/>
                        </a:rPr>
                        <a:t>Is gefocust en oplettend in de les</a:t>
                      </a:r>
                      <a:endParaRPr lang="nl-NL" sz="1400" b="0" dirty="0">
                        <a:solidFill>
                          <a:schemeClr val="tx1"/>
                        </a:solidFill>
                        <a:effectLst/>
                        <a:latin typeface="Calibri"/>
                        <a:ea typeface="Calibri"/>
                        <a:cs typeface="Times New Roman"/>
                      </a:endParaRPr>
                    </a:p>
                  </a:txBody>
                  <a:tcPr marL="68580" marR="68580" marT="0" marB="0">
                    <a:noFill/>
                  </a:tcPr>
                </a:tc>
                <a:tc>
                  <a:txBody>
                    <a:bodyPr/>
                    <a:lstStyle/>
                    <a:p>
                      <a:pPr>
                        <a:lnSpc>
                          <a:spcPts val="1500"/>
                        </a:lnSpc>
                        <a:spcAft>
                          <a:spcPts val="0"/>
                        </a:spcAft>
                      </a:pPr>
                      <a:r>
                        <a:rPr lang="nl-NL" sz="1400">
                          <a:effectLst/>
                        </a:rPr>
                        <a:t> </a:t>
                      </a:r>
                      <a:endParaRPr lang="nl-NL" sz="1400">
                        <a:effectLst/>
                        <a:latin typeface="Calibri"/>
                        <a:ea typeface="Calibri"/>
                        <a:cs typeface="Times New Roman"/>
                      </a:endParaRPr>
                    </a:p>
                  </a:txBody>
                  <a:tcPr marL="68580" marR="68580" marT="0" marB="0">
                    <a:noFill/>
                  </a:tcPr>
                </a:tc>
                <a:tc>
                  <a:txBody>
                    <a:bodyPr/>
                    <a:lstStyle/>
                    <a:p>
                      <a:pPr>
                        <a:lnSpc>
                          <a:spcPts val="1500"/>
                        </a:lnSpc>
                        <a:spcAft>
                          <a:spcPts val="0"/>
                        </a:spcAft>
                      </a:pPr>
                      <a:r>
                        <a:rPr lang="nl-NL" sz="1400" dirty="0">
                          <a:solidFill>
                            <a:schemeClr val="tx1"/>
                          </a:solidFill>
                          <a:effectLst/>
                        </a:rPr>
                        <a:t>Is diep mentaal en fysiek betrokken, soms afwezig, wegdromend</a:t>
                      </a:r>
                      <a:endParaRPr lang="nl-NL" sz="1400" dirty="0">
                        <a:solidFill>
                          <a:schemeClr val="tx1"/>
                        </a:solidFill>
                        <a:effectLst/>
                        <a:latin typeface="Calibri"/>
                        <a:ea typeface="Calibri"/>
                        <a:cs typeface="Times New Roman"/>
                      </a:endParaRPr>
                    </a:p>
                  </a:txBody>
                  <a:tcPr marL="68580" marR="68580" marT="0" marB="0">
                    <a:noFill/>
                  </a:tcPr>
                </a:tc>
              </a:tr>
              <a:tr h="207105">
                <a:tc>
                  <a:txBody>
                    <a:bodyPr/>
                    <a:lstStyle/>
                    <a:p>
                      <a:pPr>
                        <a:lnSpc>
                          <a:spcPts val="1500"/>
                        </a:lnSpc>
                        <a:spcAft>
                          <a:spcPts val="0"/>
                        </a:spcAft>
                      </a:pPr>
                      <a:r>
                        <a:rPr lang="nl-NL" sz="1400" b="0" dirty="0">
                          <a:solidFill>
                            <a:schemeClr val="tx1"/>
                          </a:solidFill>
                          <a:effectLst/>
                        </a:rPr>
                        <a:t>Houdt van simpele logica</a:t>
                      </a:r>
                      <a:endParaRPr lang="nl-NL" sz="1400" b="0" dirty="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a:solidFill>
                            <a:schemeClr val="tx1"/>
                          </a:solidFill>
                          <a:effectLst/>
                        </a:rPr>
                        <a:t>Drijft op complexiteit</a:t>
                      </a:r>
                      <a:endParaRPr lang="nl-NL" sz="1400">
                        <a:solidFill>
                          <a:schemeClr val="tx1"/>
                        </a:solidFill>
                        <a:effectLst/>
                        <a:latin typeface="Calibri"/>
                        <a:ea typeface="Calibri"/>
                        <a:cs typeface="Times New Roman"/>
                      </a:endParaRPr>
                    </a:p>
                  </a:txBody>
                  <a:tcPr marL="68580" marR="68580" marT="0" marB="0">
                    <a:noFill/>
                  </a:tcPr>
                </a:tc>
              </a:tr>
              <a:tr h="402544">
                <a:tc>
                  <a:txBody>
                    <a:bodyPr/>
                    <a:lstStyle/>
                    <a:p>
                      <a:pPr>
                        <a:lnSpc>
                          <a:spcPts val="1500"/>
                        </a:lnSpc>
                        <a:spcAft>
                          <a:spcPts val="0"/>
                        </a:spcAft>
                      </a:pPr>
                      <a:r>
                        <a:rPr lang="nl-NL" sz="1400" b="0" dirty="0">
                          <a:solidFill>
                            <a:schemeClr val="tx1"/>
                          </a:solidFill>
                          <a:effectLst/>
                        </a:rPr>
                        <a:t>Houdt van woorden</a:t>
                      </a:r>
                      <a:endParaRPr lang="nl-NL" sz="1400" b="0" dirty="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Heeft vaak een ongewone, complexe woordenschat</a:t>
                      </a:r>
                      <a:endParaRPr lang="nl-NL" sz="1400" dirty="0">
                        <a:solidFill>
                          <a:schemeClr val="tx1"/>
                        </a:solidFill>
                        <a:effectLst/>
                        <a:latin typeface="Calibri"/>
                        <a:ea typeface="Calibri"/>
                        <a:cs typeface="Times New Roman"/>
                      </a:endParaRPr>
                    </a:p>
                  </a:txBody>
                  <a:tcPr marL="68580" marR="68580" marT="0" marB="0">
                    <a:noFill/>
                  </a:tcPr>
                </a:tc>
              </a:tr>
              <a:tr h="402544">
                <a:tc>
                  <a:txBody>
                    <a:bodyPr/>
                    <a:lstStyle/>
                    <a:p>
                      <a:pPr>
                        <a:lnSpc>
                          <a:spcPts val="1500"/>
                        </a:lnSpc>
                        <a:spcAft>
                          <a:spcPts val="0"/>
                        </a:spcAft>
                      </a:pPr>
                      <a:r>
                        <a:rPr lang="nl-NL" sz="1400" b="0" dirty="0">
                          <a:solidFill>
                            <a:schemeClr val="tx1"/>
                          </a:solidFill>
                          <a:effectLst/>
                        </a:rPr>
                        <a:t>Heeft goede ideeën</a:t>
                      </a:r>
                      <a:endParaRPr lang="nl-NL" sz="1400" b="0" dirty="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Heeft flitsende, gekke, onnozele en vreemde ideeën</a:t>
                      </a:r>
                      <a:endParaRPr lang="nl-NL" sz="1400" dirty="0">
                        <a:solidFill>
                          <a:schemeClr val="tx1"/>
                        </a:solidFill>
                        <a:effectLst/>
                        <a:latin typeface="Calibri"/>
                        <a:ea typeface="Calibri"/>
                        <a:cs typeface="Times New Roman"/>
                      </a:endParaRPr>
                    </a:p>
                  </a:txBody>
                  <a:tcPr marL="68580" marR="68580" marT="0" marB="0">
                    <a:noFill/>
                  </a:tcPr>
                </a:tc>
              </a:tr>
              <a:tr h="207105">
                <a:tc>
                  <a:txBody>
                    <a:bodyPr/>
                    <a:lstStyle/>
                    <a:p>
                      <a:pPr>
                        <a:lnSpc>
                          <a:spcPts val="1500"/>
                        </a:lnSpc>
                        <a:spcAft>
                          <a:spcPts val="0"/>
                        </a:spcAft>
                      </a:pPr>
                      <a:r>
                        <a:rPr lang="nl-NL" sz="1400" b="0">
                          <a:solidFill>
                            <a:schemeClr val="tx1"/>
                          </a:solidFill>
                          <a:effectLst/>
                        </a:rPr>
                        <a:t>Werkt hard</a:t>
                      </a:r>
                      <a:endParaRPr lang="nl-NL" sz="1400" b="0">
                        <a:solidFill>
                          <a:schemeClr val="tx1"/>
                        </a:solidFill>
                        <a:effectLst/>
                        <a:latin typeface="Calibri"/>
                        <a:ea typeface="Calibri"/>
                        <a:cs typeface="Times New Roman"/>
                      </a:endParaRPr>
                    </a:p>
                  </a:txBody>
                  <a:tcPr marL="68580" marR="68580" marT="0" marB="0">
                    <a:noFill/>
                  </a:tcPr>
                </a:tc>
                <a:tc>
                  <a:txBody>
                    <a:bodyPr/>
                    <a:lstStyle/>
                    <a:p>
                      <a:endParaRPr lang="nl-NL" sz="1400" dirty="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Probeert en test uit</a:t>
                      </a:r>
                      <a:endParaRPr lang="nl-NL" sz="1400" dirty="0">
                        <a:solidFill>
                          <a:schemeClr val="tx1"/>
                        </a:solidFill>
                        <a:effectLst/>
                        <a:latin typeface="Calibri"/>
                        <a:ea typeface="Calibri"/>
                        <a:cs typeface="Times New Roman"/>
                      </a:endParaRPr>
                    </a:p>
                  </a:txBody>
                  <a:tcPr marL="68580" marR="68580" marT="0" marB="0">
                    <a:noFill/>
                  </a:tcPr>
                </a:tc>
              </a:tr>
              <a:tr h="402544">
                <a:tc>
                  <a:txBody>
                    <a:bodyPr/>
                    <a:lstStyle/>
                    <a:p>
                      <a:pPr>
                        <a:lnSpc>
                          <a:spcPts val="1500"/>
                        </a:lnSpc>
                        <a:spcAft>
                          <a:spcPts val="0"/>
                        </a:spcAft>
                      </a:pPr>
                      <a:r>
                        <a:rPr lang="nl-NL" sz="1400" b="0">
                          <a:solidFill>
                            <a:schemeClr val="tx1"/>
                          </a:solidFill>
                          <a:effectLst/>
                        </a:rPr>
                        <a:t>Beantwoordt de vragen</a:t>
                      </a:r>
                      <a:endParaRPr lang="nl-NL" sz="1400" b="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Discussieert in detail, is kritisch, bewerkt stellingen</a:t>
                      </a:r>
                      <a:endParaRPr lang="nl-NL" sz="1400" dirty="0">
                        <a:solidFill>
                          <a:schemeClr val="tx1"/>
                        </a:solidFill>
                        <a:effectLst/>
                        <a:latin typeface="Calibri"/>
                        <a:ea typeface="Calibri"/>
                        <a:cs typeface="Times New Roman"/>
                      </a:endParaRPr>
                    </a:p>
                  </a:txBody>
                  <a:tcPr marL="68580" marR="68580" marT="0" marB="0">
                    <a:noFill/>
                  </a:tcPr>
                </a:tc>
              </a:tr>
              <a:tr h="402544">
                <a:tc>
                  <a:txBody>
                    <a:bodyPr/>
                    <a:lstStyle/>
                    <a:p>
                      <a:pPr>
                        <a:lnSpc>
                          <a:spcPts val="1500"/>
                        </a:lnSpc>
                        <a:spcAft>
                          <a:spcPts val="0"/>
                        </a:spcAft>
                      </a:pPr>
                      <a:r>
                        <a:rPr lang="nl-NL" sz="1400" b="0" dirty="0" smtClean="0">
                          <a:solidFill>
                            <a:schemeClr val="tx1"/>
                          </a:solidFill>
                          <a:effectLst/>
                        </a:rPr>
                        <a:t>Presteert bovengemiddeld in de klas</a:t>
                      </a:r>
                      <a:endParaRPr lang="nl-NL" sz="1400" b="0" dirty="0">
                        <a:solidFill>
                          <a:schemeClr val="tx1"/>
                        </a:solidFill>
                        <a:effectLst/>
                        <a:latin typeface="Calibri"/>
                        <a:ea typeface="Calibri"/>
                        <a:cs typeface="Times New Roman"/>
                      </a:endParaRPr>
                    </a:p>
                  </a:txBody>
                  <a:tcPr marL="68580" marR="68580" marT="0" marB="0">
                    <a:noFill/>
                  </a:tcPr>
                </a:tc>
                <a:tc>
                  <a:txBody>
                    <a:bodyPr/>
                    <a:lstStyle/>
                    <a:p>
                      <a:pPr>
                        <a:lnSpc>
                          <a:spcPts val="1500"/>
                        </a:lnSpc>
                        <a:spcAft>
                          <a:spcPts val="0"/>
                        </a:spcAft>
                      </a:pPr>
                      <a:r>
                        <a:rPr lang="nl-NL" sz="1400">
                          <a:effectLst/>
                        </a:rPr>
                        <a:t> </a:t>
                      </a:r>
                      <a:endParaRPr lang="nl-NL" sz="1400">
                        <a:effectLst/>
                        <a:latin typeface="Calibri"/>
                        <a:ea typeface="Calibri"/>
                        <a:cs typeface="Times New Roman"/>
                      </a:endParaRPr>
                    </a:p>
                  </a:txBody>
                  <a:tcPr marL="68580" marR="68580" marT="0" marB="0">
                    <a:noFill/>
                  </a:tcPr>
                </a:tc>
                <a:tc>
                  <a:txBody>
                    <a:bodyPr/>
                    <a:lstStyle/>
                    <a:p>
                      <a:pPr>
                        <a:lnSpc>
                          <a:spcPts val="1500"/>
                        </a:lnSpc>
                        <a:spcAft>
                          <a:spcPts val="0"/>
                        </a:spcAft>
                      </a:pPr>
                      <a:r>
                        <a:rPr lang="nl-NL" sz="1400" dirty="0">
                          <a:solidFill>
                            <a:schemeClr val="tx1"/>
                          </a:solidFill>
                          <a:effectLst/>
                        </a:rPr>
                        <a:t>Kan bovengemiddeld, maar ook gemiddeld of beneden gemiddeld presteren</a:t>
                      </a:r>
                      <a:endParaRPr lang="nl-NL" sz="1400" dirty="0">
                        <a:solidFill>
                          <a:schemeClr val="tx1"/>
                        </a:solidFill>
                        <a:effectLst/>
                        <a:latin typeface="Calibri"/>
                        <a:ea typeface="Calibri"/>
                        <a:cs typeface="Times New Roman"/>
                      </a:endParaRPr>
                    </a:p>
                  </a:txBody>
                  <a:tcPr marL="68580" marR="68580" marT="0" marB="0">
                    <a:noFill/>
                  </a:tcPr>
                </a:tc>
              </a:tr>
              <a:tr h="207105">
                <a:tc>
                  <a:txBody>
                    <a:bodyPr/>
                    <a:lstStyle/>
                    <a:p>
                      <a:pPr>
                        <a:lnSpc>
                          <a:spcPts val="1500"/>
                        </a:lnSpc>
                        <a:spcAft>
                          <a:spcPts val="0"/>
                        </a:spcAft>
                      </a:pPr>
                      <a:r>
                        <a:rPr lang="nl-NL" sz="1400" b="0">
                          <a:solidFill>
                            <a:schemeClr val="tx1"/>
                          </a:solidFill>
                          <a:effectLst/>
                        </a:rPr>
                        <a:t>Luistert met interesse</a:t>
                      </a:r>
                      <a:endParaRPr lang="nl-NL" sz="1400" b="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Laat sterke gevoelens en opinies zien</a:t>
                      </a:r>
                      <a:endParaRPr lang="nl-NL" sz="1400" dirty="0">
                        <a:solidFill>
                          <a:schemeClr val="tx1"/>
                        </a:solidFill>
                        <a:effectLst/>
                        <a:latin typeface="Calibri"/>
                        <a:ea typeface="Calibri"/>
                        <a:cs typeface="Times New Roman"/>
                      </a:endParaRPr>
                    </a:p>
                  </a:txBody>
                  <a:tcPr marL="68580" marR="68580" marT="0" marB="0">
                    <a:noFill/>
                  </a:tcPr>
                </a:tc>
              </a:tr>
              <a:tr h="207105">
                <a:tc>
                  <a:txBody>
                    <a:bodyPr/>
                    <a:lstStyle/>
                    <a:p>
                      <a:pPr>
                        <a:lnSpc>
                          <a:spcPts val="1500"/>
                        </a:lnSpc>
                        <a:spcAft>
                          <a:spcPts val="0"/>
                        </a:spcAft>
                      </a:pPr>
                      <a:r>
                        <a:rPr lang="nl-NL" sz="1400" b="0" dirty="0">
                          <a:solidFill>
                            <a:schemeClr val="tx1"/>
                          </a:solidFill>
                          <a:effectLst/>
                        </a:rPr>
                        <a:t>Leert gemakkelijk</a:t>
                      </a:r>
                      <a:endParaRPr lang="nl-NL" sz="1400" b="0" dirty="0">
                        <a:solidFill>
                          <a:schemeClr val="tx1"/>
                        </a:solidFill>
                        <a:effectLst/>
                        <a:latin typeface="Calibri"/>
                        <a:ea typeface="Calibri"/>
                        <a:cs typeface="Times New Roman"/>
                      </a:endParaRPr>
                    </a:p>
                  </a:txBody>
                  <a:tcPr marL="68580" marR="68580" marT="0" marB="0">
                    <a:noFill/>
                  </a:tcPr>
                </a:tc>
                <a:tc>
                  <a:txBody>
                    <a:bodyPr/>
                    <a:lstStyle/>
                    <a:p>
                      <a:endParaRPr lang="nl-NL" sz="1400">
                        <a:effectLst/>
                        <a:latin typeface="Calibri"/>
                      </a:endParaRPr>
                    </a:p>
                  </a:txBody>
                  <a:tcPr marL="68580" marR="68580" marT="0" marB="0">
                    <a:noFill/>
                  </a:tcPr>
                </a:tc>
                <a:tc>
                  <a:txBody>
                    <a:bodyPr/>
                    <a:lstStyle/>
                    <a:p>
                      <a:pPr>
                        <a:lnSpc>
                          <a:spcPts val="1500"/>
                        </a:lnSpc>
                        <a:spcAft>
                          <a:spcPts val="0"/>
                        </a:spcAft>
                      </a:pPr>
                      <a:r>
                        <a:rPr lang="nl-NL" sz="1400" dirty="0">
                          <a:solidFill>
                            <a:schemeClr val="tx1"/>
                          </a:solidFill>
                          <a:effectLst/>
                        </a:rPr>
                        <a:t>Weet het vaak al</a:t>
                      </a:r>
                      <a:endParaRPr lang="nl-NL" sz="1400" dirty="0">
                        <a:solidFill>
                          <a:schemeClr val="tx1"/>
                        </a:solidFill>
                        <a:effectLst/>
                        <a:latin typeface="Calibri"/>
                        <a:ea typeface="Calibri"/>
                        <a:cs typeface="Times New Roman"/>
                      </a:endParaRPr>
                    </a:p>
                  </a:txBody>
                  <a:tcPr marL="68580" marR="68580" marT="0" marB="0">
                    <a:noFill/>
                  </a:tcPr>
                </a:tc>
              </a:tr>
            </a:tbl>
          </a:graphicData>
        </a:graphic>
      </p:graphicFrame>
      <p:sp>
        <p:nvSpPr>
          <p:cNvPr id="5" name="Tekstvak 4"/>
          <p:cNvSpPr txBox="1"/>
          <p:nvPr/>
        </p:nvSpPr>
        <p:spPr>
          <a:xfrm>
            <a:off x="1331640" y="6119381"/>
            <a:ext cx="4176464" cy="253916"/>
          </a:xfrm>
          <a:prstGeom prst="rect">
            <a:avLst/>
          </a:prstGeom>
          <a:noFill/>
        </p:spPr>
        <p:txBody>
          <a:bodyPr wrap="square" rtlCol="0">
            <a:spAutoFit/>
          </a:bodyPr>
          <a:lstStyle/>
          <a:p>
            <a:r>
              <a:rPr lang="nl-NL" sz="1050" i="1" dirty="0" smtClean="0"/>
              <a:t>Bron: John Irvine, ‘</a:t>
            </a:r>
            <a:r>
              <a:rPr lang="nl-NL" sz="1050" i="1" dirty="0" err="1" smtClean="0"/>
              <a:t>Thriving</a:t>
            </a:r>
            <a:r>
              <a:rPr lang="nl-NL" sz="1050" i="1" dirty="0" smtClean="0"/>
              <a:t> at school</a:t>
            </a:r>
            <a:r>
              <a:rPr lang="nl-NL" sz="1050" dirty="0" smtClean="0"/>
              <a:t>’</a:t>
            </a:r>
            <a:endParaRPr lang="nl-NL" sz="1050" dirty="0"/>
          </a:p>
        </p:txBody>
      </p:sp>
    </p:spTree>
    <p:extLst>
      <p:ext uri="{BB962C8B-B14F-4D97-AF65-F5344CB8AC3E}">
        <p14:creationId xmlns:p14="http://schemas.microsoft.com/office/powerpoint/2010/main" val="200985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88484" y="188640"/>
            <a:ext cx="7772400" cy="1470025"/>
          </a:xfrm>
        </p:spPr>
        <p:txBody>
          <a:bodyPr/>
          <a:lstStyle/>
          <a:p>
            <a:r>
              <a:rPr lang="nl-NL" b="1" dirty="0" smtClean="0"/>
              <a:t>Materiaal</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899592" y="1628800"/>
            <a:ext cx="7344816" cy="3693319"/>
          </a:xfrm>
          <a:prstGeom prst="rect">
            <a:avLst/>
          </a:prstGeom>
          <a:noFill/>
        </p:spPr>
        <p:txBody>
          <a:bodyPr wrap="square" rtlCol="0">
            <a:spAutoFit/>
          </a:bodyPr>
          <a:lstStyle/>
          <a:p>
            <a:r>
              <a:rPr lang="nl-NL" i="1" dirty="0"/>
              <a:t>Leerlingen die onder de groep intelligente leerlingen vallen, werken met </a:t>
            </a:r>
            <a:r>
              <a:rPr lang="nl-NL" i="1" dirty="0" err="1"/>
              <a:t>compacten</a:t>
            </a:r>
            <a:r>
              <a:rPr lang="nl-NL" i="1" dirty="0"/>
              <a:t> en verrijken van de rekenles. Als verrijkingswerk maken zij de verrijkingsbladen behorende bij de methode en kunnen worden uitgedaagd met Kien, </a:t>
            </a:r>
            <a:r>
              <a:rPr lang="nl-NL" i="1" dirty="0" err="1"/>
              <a:t>Acadin</a:t>
            </a:r>
            <a:r>
              <a:rPr lang="nl-NL" i="1" dirty="0"/>
              <a:t> en Rekentijger (groep 3 t/m 6) of Rekentijger, </a:t>
            </a:r>
            <a:r>
              <a:rPr lang="nl-NL" i="1" dirty="0" err="1"/>
              <a:t>Acadin</a:t>
            </a:r>
            <a:r>
              <a:rPr lang="nl-NL" i="1" dirty="0"/>
              <a:t> en </a:t>
            </a:r>
            <a:r>
              <a:rPr lang="nl-NL" i="1" dirty="0" err="1"/>
              <a:t>Somplextra</a:t>
            </a:r>
            <a:r>
              <a:rPr lang="nl-NL" i="1" dirty="0"/>
              <a:t> (groep 7 en 8). Overig uitdagend materiaal kan worden ingezet voor de weektaak.</a:t>
            </a:r>
            <a:br>
              <a:rPr lang="nl-NL" i="1" dirty="0"/>
            </a:br>
            <a:endParaRPr lang="nl-NL" i="1" dirty="0" smtClean="0"/>
          </a:p>
          <a:p>
            <a:r>
              <a:rPr lang="nl-NL" i="1" dirty="0"/>
              <a:t/>
            </a:r>
            <a:br>
              <a:rPr lang="nl-NL" i="1" dirty="0"/>
            </a:br>
            <a:r>
              <a:rPr lang="nl-NL" i="1" dirty="0"/>
              <a:t>Leerlingen die onder de groep begaafde leerlingen vallen, werken met </a:t>
            </a:r>
            <a:r>
              <a:rPr lang="nl-NL" i="1" dirty="0" err="1"/>
              <a:t>compacten</a:t>
            </a:r>
            <a:r>
              <a:rPr lang="nl-NL" i="1" dirty="0"/>
              <a:t> en verrijken van de rekenles. Als verrijkingswerk werken zij  met Kien, </a:t>
            </a:r>
            <a:r>
              <a:rPr lang="nl-NL" i="1" dirty="0" err="1"/>
              <a:t>Acadin</a:t>
            </a:r>
            <a:r>
              <a:rPr lang="nl-NL" i="1" dirty="0"/>
              <a:t> en Rekentijger (groep 3 t/m 6) of Rekentijger, </a:t>
            </a:r>
            <a:r>
              <a:rPr lang="nl-NL" i="1" dirty="0" err="1"/>
              <a:t>Acadin</a:t>
            </a:r>
            <a:r>
              <a:rPr lang="nl-NL" i="1" dirty="0"/>
              <a:t> en </a:t>
            </a:r>
            <a:r>
              <a:rPr lang="nl-NL" i="1" dirty="0" err="1"/>
              <a:t>Somplextra</a:t>
            </a:r>
            <a:r>
              <a:rPr lang="nl-NL" i="1" dirty="0"/>
              <a:t> (groep 7 en 8). Overig uitdagend materiaal kan worden ingezet voor de weektaak.</a:t>
            </a:r>
            <a:endParaRPr lang="nl-NL" dirty="0"/>
          </a:p>
        </p:txBody>
      </p:sp>
    </p:spTree>
    <p:extLst>
      <p:ext uri="{BB962C8B-B14F-4D97-AF65-F5344CB8AC3E}">
        <p14:creationId xmlns:p14="http://schemas.microsoft.com/office/powerpoint/2010/main" val="95734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76736" y="260648"/>
            <a:ext cx="7772400" cy="1470025"/>
          </a:xfrm>
        </p:spPr>
        <p:txBody>
          <a:bodyPr/>
          <a:lstStyle/>
          <a:p>
            <a:r>
              <a:rPr lang="nl-NL" b="1" dirty="0" smtClean="0"/>
              <a:t>Begeleiding</a:t>
            </a:r>
            <a:endParaRPr lang="nl-NL" b="1" dirty="0"/>
          </a:p>
        </p:txBody>
      </p:sp>
      <p:pic>
        <p:nvPicPr>
          <p:cNvPr id="1026" name="Picture 2" descr="http://www.volgens-bartjens.nl/uploads/0001/0203/2014_logo_nvorwo.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4368" y="5633864"/>
            <a:ext cx="1129537" cy="1224136"/>
          </a:xfrm>
          <a:prstGeom prst="rect">
            <a:avLst/>
          </a:prstGeom>
          <a:noFill/>
        </p:spPr>
      </p:pic>
      <p:pic>
        <p:nvPicPr>
          <p:cNvPr id="1028" name="Picture 4" descr="https://pbs.twimg.com/profile_images/471521667739844608/EA9A5uQh.jpe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589240"/>
            <a:ext cx="1220552" cy="1220553"/>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p:cNvSpPr txBox="1"/>
          <p:nvPr/>
        </p:nvSpPr>
        <p:spPr>
          <a:xfrm>
            <a:off x="899592" y="2132856"/>
            <a:ext cx="7488832" cy="2585323"/>
          </a:xfrm>
          <a:prstGeom prst="rect">
            <a:avLst/>
          </a:prstGeom>
          <a:noFill/>
        </p:spPr>
        <p:txBody>
          <a:bodyPr wrap="square" rtlCol="0">
            <a:spAutoFit/>
          </a:bodyPr>
          <a:lstStyle/>
          <a:p>
            <a:r>
              <a:rPr lang="nl-NL" i="1" dirty="0"/>
              <a:t>In elke groep wordt eenmaal per week tijdens de inloop een overleg moment ingeroosterd voor de aanpak 3 leerlingen binnen het vak rekenen-wiskunde. Dit moet ook zichtbaar zijn in het weekrooster van de leerkracht. Het streven is om maximaal zes kinderen tegelijkertijd aan de instructietafel te hebben. Bij meer aanpak- 3-leerlingen dient er een extra moment ingepland te worden.</a:t>
            </a:r>
            <a:br>
              <a:rPr lang="nl-NL" i="1" dirty="0"/>
            </a:br>
            <a:r>
              <a:rPr lang="nl-NL" i="1" dirty="0"/>
              <a:t>Tijdens deze begeleidingsmomenten hebben de leerlingen gelegenheid om problemen in te brengen, waar zij tegenaan zijn gelopen. De leerkracht stelt tijdens deze momenten vragen die kinderen aan het denken zetten om zo zelf tot een oplossing te komen.</a:t>
            </a:r>
            <a:r>
              <a:rPr lang="nl-NL" dirty="0"/>
              <a:t> </a:t>
            </a:r>
          </a:p>
        </p:txBody>
      </p:sp>
    </p:spTree>
    <p:extLst>
      <p:ext uri="{BB962C8B-B14F-4D97-AF65-F5344CB8AC3E}">
        <p14:creationId xmlns:p14="http://schemas.microsoft.com/office/powerpoint/2010/main" val="72470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558</Words>
  <Application>Microsoft Office PowerPoint</Application>
  <PresentationFormat>Diavoorstelling (4:3)</PresentationFormat>
  <Paragraphs>84</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Kantoorthema</vt:lpstr>
      <vt:lpstr>‘Plusleerlingen’ Omgaan met intelligente en begaafde leerlingen in de rekenles</vt:lpstr>
      <vt:lpstr>Inhoud:</vt:lpstr>
      <vt:lpstr>Even voorstellen…</vt:lpstr>
      <vt:lpstr>Aanleiding tot onderzoek</vt:lpstr>
      <vt:lpstr>PowerPoint-presentatie</vt:lpstr>
      <vt:lpstr>Onderzoek</vt:lpstr>
      <vt:lpstr>Intelligent of begaafd?</vt:lpstr>
      <vt:lpstr>Materiaal</vt:lpstr>
      <vt:lpstr>Begeleiding</vt:lpstr>
      <vt:lpstr>Plek in de rekenles</vt:lpstr>
      <vt:lpstr>Plan van aanpak</vt:lpstr>
      <vt:lpstr>Stand van zaken</vt:lpstr>
      <vt:lpstr>Discussievraag</vt:lpstr>
      <vt:lpstr>Bedankt voor de aandacht!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Robert</dc:creator>
  <cp:lastModifiedBy>Robert</cp:lastModifiedBy>
  <cp:revision>10</cp:revision>
  <dcterms:created xsi:type="dcterms:W3CDTF">2016-03-08T16:35:53Z</dcterms:created>
  <dcterms:modified xsi:type="dcterms:W3CDTF">2016-03-10T18:49:28Z</dcterms:modified>
</cp:coreProperties>
</file>