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7"/>
  </p:notesMasterIdLst>
  <p:sldIdLst>
    <p:sldId id="256" r:id="rId2"/>
    <p:sldId id="266" r:id="rId3"/>
    <p:sldId id="317" r:id="rId4"/>
    <p:sldId id="318" r:id="rId5"/>
    <p:sldId id="308" r:id="rId6"/>
    <p:sldId id="309" r:id="rId7"/>
    <p:sldId id="281" r:id="rId8"/>
    <p:sldId id="272" r:id="rId9"/>
    <p:sldId id="307" r:id="rId10"/>
    <p:sldId id="320" r:id="rId11"/>
    <p:sldId id="322" r:id="rId12"/>
    <p:sldId id="290" r:id="rId13"/>
    <p:sldId id="315" r:id="rId14"/>
    <p:sldId id="296" r:id="rId15"/>
    <p:sldId id="297" r:id="rId16"/>
    <p:sldId id="323" r:id="rId17"/>
    <p:sldId id="292" r:id="rId18"/>
    <p:sldId id="302" r:id="rId19"/>
    <p:sldId id="279" r:id="rId20"/>
    <p:sldId id="268" r:id="rId21"/>
    <p:sldId id="304" r:id="rId22"/>
    <p:sldId id="310" r:id="rId23"/>
    <p:sldId id="312" r:id="rId24"/>
    <p:sldId id="313" r:id="rId25"/>
    <p:sldId id="282" r:id="rId26"/>
    <p:sldId id="311" r:id="rId27"/>
    <p:sldId id="314" r:id="rId28"/>
    <p:sldId id="316" r:id="rId29"/>
    <p:sldId id="267" r:id="rId30"/>
    <p:sldId id="273" r:id="rId31"/>
    <p:sldId id="321" r:id="rId32"/>
    <p:sldId id="275" r:id="rId33"/>
    <p:sldId id="277" r:id="rId34"/>
    <p:sldId id="300" r:id="rId35"/>
    <p:sldId id="319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7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300A-F4B1-4210-973C-177253E5FF61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B3FE6-60A5-43BE-A451-F3839DD6BC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6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B3FE6-60A5-43BE-A451-F3839DD6BC0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4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B3FE6-60A5-43BE-A451-F3839DD6BC0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12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B3FE6-60A5-43BE-A451-F3839DD6BC0F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65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B3FE6-60A5-43BE-A451-F3839DD6BC0F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54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7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4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27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5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74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67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8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9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03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6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72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9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8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27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0542-D423-4A35-A28C-FE897DEE06CA}" type="datetimeFigureOut">
              <a:rPr lang="nl-NL" smtClean="0"/>
              <a:pPr/>
              <a:t>11-3-2016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6F9E0A-516A-4250-B699-595B9CF0A2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03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Laureen.sinkeldam@agora.nu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js.nl/denkbeeld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Welkom bij de workshop</a:t>
            </a:r>
            <a:endParaRPr lang="nl-NL" sz="73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681765" cy="2618526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Werken met een denkschrift</a:t>
            </a:r>
          </a:p>
          <a:p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Door: Lauréen Sinkeldam en Jeannette </a:t>
            </a:r>
            <a:r>
              <a:rPr lang="nl-NL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Fölsche</a:t>
            </a: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uitproberen…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Reken de volgende som uit: 292 x 17 = 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Noteer </a:t>
            </a:r>
            <a:r>
              <a:rPr lang="nl-NL" sz="2400" dirty="0" smtClean="0"/>
              <a:t>de </a:t>
            </a:r>
            <a:r>
              <a:rPr lang="nl-NL" sz="2400" dirty="0" smtClean="0"/>
              <a:t>denkstappen</a:t>
            </a:r>
          </a:p>
        </p:txBody>
      </p:sp>
    </p:spTree>
    <p:extLst>
      <p:ext uri="{BB962C8B-B14F-4D97-AF65-F5344CB8AC3E}">
        <p14:creationId xmlns:p14="http://schemas.microsoft.com/office/powerpoint/2010/main" val="12937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smtClean="0"/>
              <a:t>4964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2942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Begripsvorming (Borghouts, 2015)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Begrip is de basis van elke leerlijn.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Ontwikkelen van rekentaal (Notten et </a:t>
            </a:r>
            <a:r>
              <a:rPr lang="nl-NL" sz="2400" dirty="0" err="1" smtClean="0"/>
              <a:t>all</a:t>
            </a:r>
            <a:r>
              <a:rPr lang="nl-NL" sz="2400" dirty="0" smtClean="0"/>
              <a:t>., 2014)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Niet doorgaan naar de volgende fase als er geen begripsvorming 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Begripsvorming met context en materialen. 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Onderste twee lagen van het handelingsmodel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937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Ontwikkelen van procedures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628800"/>
            <a:ext cx="6770714" cy="46085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Gebruik van modellen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Oplossingsprocedures: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Basisbewerkingen</a:t>
            </a:r>
            <a:r>
              <a:rPr lang="nl-NL" sz="2400" dirty="0"/>
              <a:t>, hoofdrekenen en rekenen op papier, werken met een rekenmachine, schatten en precies rekenen.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Aanleren van strategieën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Bovenste twee lagen van het handelingsmodel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5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Vlot leren rekenen &amp; automatiseren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Memoriseren (uit het hoofd leren van dingen)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Automatiseren (goed aanleren van vaardigheden die je vrijwel zonder nadenken kunt uit voeren) 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Bovenste laag van het handelingsmodel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346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714" y="188640"/>
            <a:ext cx="6347713" cy="1320800"/>
          </a:xfrm>
        </p:spPr>
        <p:txBody>
          <a:bodyPr/>
          <a:lstStyle/>
          <a:p>
            <a:r>
              <a:rPr lang="nl-NL" dirty="0" smtClean="0"/>
              <a:t>Toepassen &amp; flexibel rekenen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095" y="1052736"/>
            <a:ext cx="6447501" cy="33743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9600" dirty="0" smtClean="0"/>
              <a:t>In een doos zitten 25 blikjes kattenvoer. Bij de dierenwinkel zijn 5 dozen kattenvoer bezorgd. Hoeveel blikjes zijn er dan bezorgd? </a:t>
            </a:r>
          </a:p>
          <a:p>
            <a:pPr marL="0" indent="0"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9600" dirty="0" smtClean="0"/>
              <a:t>De kinderen van groep 5 gaan naar de kinderboerderij. Mieke neemt 8 zakken met 6 bolletjes mee. Hoeveel bolletjes zijn dit in totaal? </a:t>
            </a:r>
          </a:p>
          <a:p>
            <a:pPr marL="0" indent="0"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9600" dirty="0" smtClean="0"/>
              <a:t>Cito opgaven </a:t>
            </a:r>
          </a:p>
          <a:p>
            <a:pPr marL="0" indent="0">
              <a:buNone/>
            </a:pPr>
            <a:r>
              <a:rPr lang="nl-NL" sz="9600" dirty="0" smtClean="0"/>
              <a:t>Vleksommen  8 x __ = 64 (flexibel rekenen) </a:t>
            </a:r>
          </a:p>
          <a:p>
            <a:pPr marL="0" indent="0">
              <a:buNone/>
            </a:pPr>
            <a:endParaRPr lang="nl-NL" sz="9600" dirty="0"/>
          </a:p>
          <a:p>
            <a:pPr marL="0" indent="0">
              <a:buNone/>
            </a:pPr>
            <a:endParaRPr lang="nl-NL" sz="9600" dirty="0" smtClean="0"/>
          </a:p>
          <a:p>
            <a:pPr marL="0" indent="0">
              <a:buNone/>
            </a:pPr>
            <a:endParaRPr lang="nl-NL" sz="9600" dirty="0"/>
          </a:p>
          <a:p>
            <a:pPr marL="0" indent="0">
              <a:buNone/>
            </a:pPr>
            <a:r>
              <a:rPr lang="nl-NL" sz="9600" dirty="0" smtClean="0"/>
              <a:t>Alle lagen van het handelingsmodel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5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hoofdfasen in de leerlijn (Notten, et al. 2014)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68" y="2276872"/>
            <a:ext cx="4624265" cy="3600400"/>
          </a:xfrm>
        </p:spPr>
      </p:pic>
    </p:spTree>
    <p:extLst>
      <p:ext uri="{BB962C8B-B14F-4D97-AF65-F5344CB8AC3E}">
        <p14:creationId xmlns:p14="http://schemas.microsoft.com/office/powerpoint/2010/main" val="3239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Handelingsmodel (</a:t>
            </a:r>
            <a:r>
              <a:rPr lang="nl-NL" dirty="0" err="1" smtClean="0"/>
              <a:t>Groenesteijn</a:t>
            </a:r>
            <a:r>
              <a:rPr lang="nl-NL" dirty="0" smtClean="0"/>
              <a:t>, M.  et al, 2011)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348880"/>
            <a:ext cx="5748405" cy="3560601"/>
          </a:xfrm>
        </p:spPr>
      </p:pic>
    </p:spTree>
    <p:extLst>
      <p:ext uri="{BB962C8B-B14F-4D97-AF65-F5344CB8AC3E}">
        <p14:creationId xmlns:p14="http://schemas.microsoft.com/office/powerpoint/2010/main" val="1337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(Notten et al. 2014)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t="2020" r="13732" b="-2020"/>
          <a:stretch/>
        </p:blipFill>
        <p:spPr>
          <a:xfrm rot="5400000">
            <a:off x="1760320" y="1332974"/>
            <a:ext cx="4268338" cy="5067215"/>
          </a:xfrm>
        </p:spPr>
      </p:pic>
    </p:spTree>
    <p:extLst>
      <p:ext uri="{BB962C8B-B14F-4D97-AF65-F5344CB8AC3E}">
        <p14:creationId xmlns:p14="http://schemas.microsoft.com/office/powerpoint/2010/main" val="3579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Drieslagmodel </a:t>
            </a:r>
            <a:endParaRPr lang="nl-NL" dirty="0"/>
          </a:p>
        </p:txBody>
      </p:sp>
      <p:pic>
        <p:nvPicPr>
          <p:cNvPr id="1026" name="Picture 2" descr="C:\Users\Jeannette\PLG rekenen\Specialisten verdiepingscursus Ipabo\Onderzoek denkschriftje\Presentatie NRD 11 maart 2016\th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7310"/>
            <a:ext cx="4536504" cy="325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8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/>
              <a:t>Agenda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6944816" cy="4968552"/>
          </a:xfrm>
        </p:spPr>
        <p:txBody>
          <a:bodyPr>
            <a:normAutofit/>
          </a:bodyPr>
          <a:lstStyle/>
          <a:p>
            <a:pPr algn="l"/>
            <a:endParaRPr lang="nl-NL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Waarom een denkschrift?,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Korte uitleg over onderzoek op 5 verschillende scholen,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Praktische voorbeelden uit de groep,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Zelf aan de slag met materialen op de tafels,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Terugkoppeling op zelf aan de slag,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Afsluiting: wat neem je mee volgende week in je eigen groep. 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88031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dirty="0" smtClean="0"/>
              <a:t>In de praktijk</a:t>
            </a:r>
            <a:endParaRPr lang="nl-NL" sz="3600" dirty="0"/>
          </a:p>
        </p:txBody>
      </p:sp>
      <p:pic>
        <p:nvPicPr>
          <p:cNvPr id="3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r="7765"/>
          <a:stretch/>
        </p:blipFill>
        <p:spPr>
          <a:xfrm rot="5400000">
            <a:off x="1442597" y="252519"/>
            <a:ext cx="5807138" cy="738400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5" b="22640"/>
          <a:stretch/>
        </p:blipFill>
        <p:spPr>
          <a:xfrm>
            <a:off x="5258918" y="0"/>
            <a:ext cx="3881437" cy="1800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9592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had je willen zien?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387" y="1137925"/>
            <a:ext cx="7018212" cy="5263658"/>
          </a:xfrm>
        </p:spPr>
      </p:pic>
    </p:spTree>
    <p:extLst>
      <p:ext uri="{BB962C8B-B14F-4D97-AF65-F5344CB8AC3E}">
        <p14:creationId xmlns:p14="http://schemas.microsoft.com/office/powerpoint/2010/main" val="6121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Vermenigvuldigen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21076" r="22838" b="46644"/>
          <a:stretch/>
        </p:blipFill>
        <p:spPr>
          <a:xfrm>
            <a:off x="-252536" y="1710002"/>
            <a:ext cx="8856984" cy="3015142"/>
          </a:xfrm>
        </p:spPr>
      </p:pic>
    </p:spTree>
    <p:extLst>
      <p:ext uri="{BB962C8B-B14F-4D97-AF65-F5344CB8AC3E}">
        <p14:creationId xmlns:p14="http://schemas.microsoft.com/office/powerpoint/2010/main" val="3969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t="29146" r="21705" b="20417"/>
          <a:stretch/>
        </p:blipFill>
        <p:spPr>
          <a:xfrm>
            <a:off x="683568" y="1556792"/>
            <a:ext cx="6984776" cy="3880431"/>
          </a:xfrm>
        </p:spPr>
      </p:pic>
    </p:spTree>
    <p:extLst>
      <p:ext uri="{BB962C8B-B14F-4D97-AF65-F5344CB8AC3E}">
        <p14:creationId xmlns:p14="http://schemas.microsoft.com/office/powerpoint/2010/main" val="18842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Aftrekken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47304" r="21705" b="6295"/>
          <a:stretch/>
        </p:blipFill>
        <p:spPr>
          <a:xfrm>
            <a:off x="467544" y="2132856"/>
            <a:ext cx="7848872" cy="3610480"/>
          </a:xfrm>
        </p:spPr>
      </p:pic>
    </p:spTree>
    <p:extLst>
      <p:ext uri="{BB962C8B-B14F-4D97-AF65-F5344CB8AC3E}">
        <p14:creationId xmlns:p14="http://schemas.microsoft.com/office/powerpoint/2010/main" val="637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5277321" cy="5277321"/>
          </a:xfrm>
        </p:spPr>
      </p:pic>
    </p:spTree>
    <p:extLst>
      <p:ext uri="{BB962C8B-B14F-4D97-AF65-F5344CB8AC3E}">
        <p14:creationId xmlns:p14="http://schemas.microsoft.com/office/powerpoint/2010/main" val="27264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praktijk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Filmfragment verhaal uit de praktijk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729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Ontwikkelen van procedures</a:t>
            </a:r>
            <a:endParaRPr lang="nl-NL" dirty="0"/>
          </a:p>
        </p:txBody>
      </p:sp>
      <p:pic>
        <p:nvPicPr>
          <p:cNvPr id="4" name="Picture 2" descr="C:\Users\Jeannette\De Oceaan\Van H schijf onder Jeannette en dan diversen\PLG rekenen\PLG\Specialisten verdiepingscursus Ipabo\Onderzoek denkschriftje\Observaties\Daniella Toermalijn\20150909_11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834" y="2160588"/>
            <a:ext cx="2865944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3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Vlot leren rekenen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4149080"/>
            <a:ext cx="4392488" cy="2470774"/>
          </a:xfrm>
        </p:spPr>
      </p:pic>
      <p:pic>
        <p:nvPicPr>
          <p:cNvPr id="4" name="Afbeelding 3" descr="C:\Users\Jeannette\PLG rekenen\Specialisten verdiepingscursus Ipabo\Onderzoek denkschriftje\Presentatie NRD 11 maart 2016\Voorbeeld Conny eerste serie 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05" y="1556792"/>
            <a:ext cx="3769395" cy="245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5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6190456" cy="1008111"/>
          </a:xfrm>
        </p:spPr>
        <p:txBody>
          <a:bodyPr>
            <a:noAutofit/>
          </a:bodyPr>
          <a:lstStyle/>
          <a:p>
            <a:r>
              <a:rPr lang="nl-NL" sz="3600" dirty="0" smtClean="0"/>
              <a:t>Voorbeeldvragen bij sommen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6400800" cy="453650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welk rijtje staan de makkelijkste sommen? Waarom?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je een eigen rijtje maken, met heel moeilijke/makkelijke sommen?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 valt je op aan deze sommen?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Waarom klopt dit antwoord?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 dat wel?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 zou je aan kunnen denken?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Waarom vind je dit (niet) handig?</a:t>
            </a:r>
          </a:p>
          <a:p>
            <a:pPr algn="l"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nl-NL" dirty="0" smtClean="0"/>
              <a:t>Waarom deze workshop?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4673" y="1556792"/>
            <a:ext cx="6347714" cy="45288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Inspireren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Kennis delen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29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/>
              <a:t>Zelf aan de slag 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803" y="1124744"/>
            <a:ext cx="6400800" cy="4824536"/>
          </a:xfrm>
        </p:spPr>
        <p:txBody>
          <a:bodyPr>
            <a:noAutofit/>
          </a:bodyPr>
          <a:lstStyle/>
          <a:p>
            <a:pPr algn="l"/>
            <a:r>
              <a:rPr lang="nl-NL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Opdracht: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Zoek een som uit de voorbeelden op tafel.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 kun je de kinderen hierbij in hun denkschrift laten schrijven?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Noteer dit op de placemat in je groepje.</a:t>
            </a:r>
          </a:p>
          <a:p>
            <a:pPr algn="l"/>
            <a:r>
              <a:rPr lang="nl-NL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Deze elementen zitten er in: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 stellen van concrete 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vragen bij deze </a:t>
            </a: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som/les,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Een pakkende introductie,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 drieslagmodel, handelingsmodel, hoofdfasen leerlijn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Activiteit hoofdfasen leerlijn.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Terugkoppeling praktisch aan de slag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6552728" cy="531439"/>
          </a:xfrm>
        </p:spPr>
        <p:txBody>
          <a:bodyPr/>
          <a:lstStyle/>
          <a:p>
            <a:pPr algn="ctr"/>
            <a:r>
              <a:rPr lang="nl-NL" sz="3600" dirty="0" smtClean="0"/>
              <a:t>Wat neem je mee…..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6400800" cy="4010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een stapje uit de methode.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Laat de kinderen uitwerkingen in hun denkschrift noteren.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 wil je maandag anders doen in je les? 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3382144" cy="944983"/>
          </a:xfrm>
        </p:spPr>
        <p:txBody>
          <a:bodyPr/>
          <a:lstStyle/>
          <a:p>
            <a:r>
              <a:rPr lang="nl-NL" sz="3600" dirty="0" smtClean="0"/>
              <a:t>Afsluiting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133623"/>
            <a:ext cx="7198568" cy="5535737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Hartelijk dank voor jullie aanwezigheid en aandacht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 </a:t>
            </a:r>
          </a:p>
          <a:p>
            <a:pPr algn="l"/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Voor vragen of meedenken ben ik te bereiken:  </a:t>
            </a:r>
          </a:p>
          <a:p>
            <a:pPr algn="l"/>
            <a:r>
              <a:rPr 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Linkedin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Lauréen Sinkeldam </a:t>
            </a: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Laureen.sinkeldam@agora.nu</a:t>
            </a:r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Praktijkvoorbeelden zijn ook van harte welkom! </a:t>
            </a: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Afbeelding 3"/>
          <p:cNvPicPr/>
          <p:nvPr/>
        </p:nvPicPr>
        <p:blipFill rotWithShape="1">
          <a:blip r:embed="rId3"/>
          <a:srcRect l="13820" t="19408" r="41138" b="49421"/>
          <a:stretch/>
        </p:blipFill>
        <p:spPr bwMode="auto">
          <a:xfrm>
            <a:off x="827584" y="3874201"/>
            <a:ext cx="4674796" cy="181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447501" cy="4267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Gebruikte literatuur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1268760"/>
            <a:ext cx="7056785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 smtClean="0"/>
              <a:t>Boekaerts</a:t>
            </a:r>
            <a:r>
              <a:rPr lang="nl-NL" sz="2400" dirty="0" smtClean="0"/>
              <a:t>, M. &amp; P.R. Simons, (1995). </a:t>
            </a:r>
            <a:r>
              <a:rPr lang="nl-NL" sz="2400" i="1" dirty="0" smtClean="0"/>
              <a:t>Leren en </a:t>
            </a:r>
            <a:r>
              <a:rPr lang="nl-NL" sz="2400" i="1" dirty="0" err="1" smtClean="0"/>
              <a:t>instructive</a:t>
            </a:r>
            <a:r>
              <a:rPr lang="nl-NL" sz="2400" i="1" dirty="0" smtClean="0"/>
              <a:t>. Psychologie van de leerling en het leerproces. </a:t>
            </a:r>
            <a:r>
              <a:rPr lang="nl-NL" sz="2400" dirty="0" smtClean="0"/>
              <a:t>Assen, Koninklijke van Gorcum </a:t>
            </a:r>
          </a:p>
          <a:p>
            <a:pPr marL="0" indent="0">
              <a:buNone/>
            </a:pPr>
            <a:r>
              <a:rPr lang="nl-NL" sz="2400" dirty="0" smtClean="0"/>
              <a:t>Borghouts, C. (2015) </a:t>
            </a:r>
            <a:r>
              <a:rPr lang="nl-NL" sz="2400" i="1" dirty="0" smtClean="0"/>
              <a:t>TIB Tools, Voorkom (ernstige) rekenproblemen. </a:t>
            </a:r>
            <a:r>
              <a:rPr lang="nl-NL" sz="2400" dirty="0" err="1" smtClean="0"/>
              <a:t>Dordrecht</a:t>
            </a:r>
            <a:r>
              <a:rPr lang="nl-NL" sz="2400" i="1" dirty="0" err="1" smtClean="0"/>
              <a:t>,</a:t>
            </a:r>
            <a:r>
              <a:rPr lang="nl-NL" sz="2400" dirty="0" err="1" smtClean="0"/>
              <a:t>Instondo</a:t>
            </a:r>
            <a:endParaRPr lang="nl-NL" sz="2400" dirty="0"/>
          </a:p>
          <a:p>
            <a:pPr marL="0" indent="0">
              <a:buNone/>
            </a:pPr>
            <a:r>
              <a:rPr lang="nl-NL" sz="2400" dirty="0" err="1" smtClean="0"/>
              <a:t>Groenestijn</a:t>
            </a:r>
            <a:r>
              <a:rPr lang="nl-NL" sz="2400" dirty="0" smtClean="0"/>
              <a:t>, M. van, C. Borghouts, C. Janssen (2011). </a:t>
            </a:r>
            <a:r>
              <a:rPr lang="nl-NL" sz="2400" i="1" dirty="0" smtClean="0"/>
              <a:t>Protocol Ernstige Reken-Wiskunde-Problemen en Dyscalculie. </a:t>
            </a:r>
            <a:r>
              <a:rPr lang="nl-NL" sz="2400" dirty="0" smtClean="0"/>
              <a:t>Assen. Koninklijke van Gorcum. </a:t>
            </a: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Notten, C. B. Versteeg, L. Martens (2014). </a:t>
            </a:r>
            <a:r>
              <a:rPr lang="nl-NL" sz="2400" i="1" dirty="0" smtClean="0"/>
              <a:t>Leren rekenen: ook als het moeilijk wordt. </a:t>
            </a:r>
            <a:r>
              <a:rPr lang="nl-NL" sz="2400" dirty="0" smtClean="0"/>
              <a:t>Assen, Koninklijke van Gorcum </a:t>
            </a:r>
          </a:p>
        </p:txBody>
      </p:sp>
    </p:spTree>
    <p:extLst>
      <p:ext uri="{BB962C8B-B14F-4D97-AF65-F5344CB8AC3E}">
        <p14:creationId xmlns:p14="http://schemas.microsoft.com/office/powerpoint/2010/main" val="36375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 inspiratie op te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Artikel Volgens Bartjens: het denkproces in beeld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>
                <a:hlinkClick r:id="rId2"/>
              </a:rPr>
              <a:t>http</a:t>
            </a:r>
            <a:r>
              <a:rPr lang="nl-NL" sz="2400" dirty="0">
                <a:hlinkClick r:id="rId2"/>
              </a:rPr>
              <a:t>://www.omjs.nl/denkbeelden</a:t>
            </a:r>
            <a:r>
              <a:rPr lang="nl-NL" sz="2400" dirty="0" smtClean="0">
                <a:hlinkClick r:id="rId2"/>
              </a:rPr>
              <a:t>/</a:t>
            </a:r>
            <a:r>
              <a:rPr lang="nl-NL" sz="2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Notten, C. B. Versteeg, L. Martens (2014). </a:t>
            </a:r>
            <a:r>
              <a:rPr lang="nl-NL" sz="2400" i="1" dirty="0"/>
              <a:t>Leren rekenen: ook als het moeilijk wordt. </a:t>
            </a:r>
            <a:r>
              <a:rPr lang="nl-NL" sz="2400" dirty="0"/>
              <a:t>Assen, Koninklijke van Gorcum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komen we aan het middel een denkschrift?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Inspiratie opgedaan tijdens de Panamaconferentie 2015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Workshop </a:t>
            </a:r>
            <a:r>
              <a:rPr lang="nl-NL" sz="2400" dirty="0" err="1" smtClean="0"/>
              <a:t>Cathe</a:t>
            </a:r>
            <a:r>
              <a:rPr lang="nl-NL" sz="2400" dirty="0" smtClean="0"/>
              <a:t> Notten Masterplan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Opleiding diagnosticerend onderwijzen door Ceciel Borghouts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Koppeling theorie - praktijk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43320" t="23819" r="23942" b="33542"/>
          <a:stretch/>
        </p:blipFill>
        <p:spPr bwMode="auto">
          <a:xfrm>
            <a:off x="5255568" y="4072146"/>
            <a:ext cx="3888432" cy="277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denkschrift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Een middel om inzicht te krijgen in het denkproces van de kinderen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Een middel om in te zetten tijdens gebruik van het handelingsmodel, drieslagmodel en de </a:t>
            </a:r>
            <a:r>
              <a:rPr lang="nl-NL" sz="2400" dirty="0" err="1" smtClean="0"/>
              <a:t>hoofdfasenlijn</a:t>
            </a:r>
            <a:r>
              <a:rPr lang="nl-NL" sz="2400" dirty="0" smtClean="0"/>
              <a:t>. 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" y="3976722"/>
            <a:ext cx="3688161" cy="287156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143280" y="4941169"/>
            <a:ext cx="281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(Notten, et al. 2014) </a:t>
            </a:r>
          </a:p>
        </p:txBody>
      </p:sp>
    </p:spTree>
    <p:extLst>
      <p:ext uri="{BB962C8B-B14F-4D97-AF65-F5344CB8AC3E}">
        <p14:creationId xmlns:p14="http://schemas.microsoft.com/office/powerpoint/2010/main" val="39542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Denkschrift in de praktijk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Filmpje leerling vertelt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77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4" cy="731168"/>
          </a:xfrm>
        </p:spPr>
        <p:txBody>
          <a:bodyPr/>
          <a:lstStyle/>
          <a:p>
            <a:r>
              <a:rPr lang="nl-NL" dirty="0" smtClean="0"/>
              <a:t>Werken met een denkschriftje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556792"/>
            <a:ext cx="7418784" cy="5301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Praktisch aan de slag met de hoofdfasen leerlijn / handelingsmodel / </a:t>
            </a:r>
            <a:r>
              <a:rPr lang="nl-NL" sz="2400" dirty="0" smtClean="0"/>
              <a:t>drieslagmodel</a:t>
            </a:r>
            <a:r>
              <a:rPr lang="nl-NL" sz="2400" dirty="0"/>
              <a:t>,</a:t>
            </a: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Kinderen leren verwoorden wat ze aan het doen zijn,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De kinderen schrijven reken-wiskunde taal in hun denkschrift,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Het verlenen van betekenis aan kale sommen,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Activeren van reflectie in nagesprek met de klas,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Advies: start </a:t>
            </a:r>
            <a:r>
              <a:rPr lang="nl-NL" sz="2400" dirty="0"/>
              <a:t>in groep 3 zodat het een cultuur wordt in de school. </a:t>
            </a:r>
          </a:p>
          <a:p>
            <a:pPr marL="0" indent="0">
              <a:buNone/>
            </a:pPr>
            <a:r>
              <a:rPr lang="nl-NL" sz="2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Autofit/>
          </a:bodyPr>
          <a:lstStyle/>
          <a:p>
            <a:pPr algn="l"/>
            <a:r>
              <a:rPr lang="nl-NL" sz="3600" dirty="0" smtClean="0"/>
              <a:t>Werken met een denkschriftje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692696"/>
            <a:ext cx="6944816" cy="4974597"/>
          </a:xfrm>
        </p:spPr>
        <p:txBody>
          <a:bodyPr>
            <a:noAutofit/>
          </a:bodyPr>
          <a:lstStyle/>
          <a:p>
            <a:pPr algn="l"/>
            <a:endParaRPr lang="nl-NL" sz="2400" dirty="0" smtClean="0">
              <a:solidFill>
                <a:schemeClr val="tx1"/>
              </a:solidFill>
            </a:endParaRP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Observaties in 5 groepen op verschillende scholen</a:t>
            </a:r>
          </a:p>
          <a:p>
            <a:pPr algn="l"/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Conclusies: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Leerkrachten zijn heel divers in het gebruik van het denkschrift,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Verschil in toepassing van groep 3 of groep 8,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Soms vooral procedures en soms vooral begripsvorming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Gebruik voor dialoog,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Verschillende modellen/tekeningen in de schriftjes,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Niet alle leerlingen uit een groep gebruiken het schrift.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Redenen gebruik denkschrift: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484784"/>
            <a:ext cx="8282882" cy="537321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NL" sz="2400" dirty="0"/>
              <a:t>Gebruikelijke aanpak laten </a:t>
            </a:r>
            <a:r>
              <a:rPr lang="nl-NL" sz="2400" dirty="0" smtClean="0"/>
              <a:t>zien,</a:t>
            </a:r>
            <a:endParaRPr lang="nl-NL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/>
              <a:t>Open </a:t>
            </a:r>
            <a:r>
              <a:rPr lang="nl-NL" sz="2400" dirty="0" smtClean="0"/>
              <a:t>problemen,</a:t>
            </a:r>
            <a:endParaRPr lang="nl-NL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/>
              <a:t>Reflectieve </a:t>
            </a:r>
            <a:r>
              <a:rPr lang="nl-NL" sz="2400" dirty="0" smtClean="0"/>
              <a:t>vragen,</a:t>
            </a:r>
            <a:endParaRPr lang="nl-NL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/>
              <a:t>Terug </a:t>
            </a:r>
            <a:r>
              <a:rPr lang="nl-NL" sz="2400" dirty="0" smtClean="0"/>
              <a:t>redeneren, </a:t>
            </a:r>
            <a:r>
              <a:rPr lang="nl-NL" sz="2400" dirty="0"/>
              <a:t>(vragen naar de context)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smtClean="0"/>
              <a:t>Zet leerlingen aan </a:t>
            </a:r>
            <a:r>
              <a:rPr lang="nl-NL" sz="2400" dirty="0"/>
              <a:t>het </a:t>
            </a:r>
            <a:r>
              <a:rPr lang="nl-NL" sz="2400" dirty="0" smtClean="0"/>
              <a:t>denken </a:t>
            </a:r>
            <a:r>
              <a:rPr lang="nl-NL" sz="2400" dirty="0"/>
              <a:t>over de </a:t>
            </a:r>
            <a:r>
              <a:rPr lang="nl-NL" sz="2400" dirty="0" smtClean="0"/>
              <a:t>situatie,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smtClean="0"/>
              <a:t>Leerkracht heeft inzicht in de denkstappen van de </a:t>
            </a:r>
            <a:r>
              <a:rPr lang="nl-NL" sz="2400" smtClean="0"/>
              <a:t>leerling,</a:t>
            </a:r>
            <a:endParaRPr lang="nl-NL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smtClean="0"/>
              <a:t>Bevordert rekenresultaten </a:t>
            </a:r>
            <a:r>
              <a:rPr lang="nl-NL" sz="2400" dirty="0"/>
              <a:t>van de kinderen </a:t>
            </a:r>
            <a:r>
              <a:rPr lang="nl-NL" sz="2400" dirty="0" smtClean="0"/>
              <a:t>positief,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smtClean="0"/>
              <a:t>Stimuleren 21e </a:t>
            </a:r>
            <a:r>
              <a:rPr lang="nl-NL" sz="2400" dirty="0" err="1" smtClean="0"/>
              <a:t>eeuwse</a:t>
            </a:r>
            <a:r>
              <a:rPr lang="nl-NL" sz="2400" dirty="0" smtClean="0"/>
              <a:t> vaardigheden: probleemoplossend handelen, kritisch leren denken, communicatie en samenwerking.</a:t>
            </a:r>
            <a:endParaRPr lang="nl-NL" sz="2400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865</TotalTime>
  <Words>892</Words>
  <Application>Microsoft Office PowerPoint</Application>
  <PresentationFormat>Diavoorstelling (4:3)</PresentationFormat>
  <Paragraphs>152</Paragraphs>
  <Slides>35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Wingdings 3</vt:lpstr>
      <vt:lpstr>Facet</vt:lpstr>
      <vt:lpstr>                           Welkom bij de workshop</vt:lpstr>
      <vt:lpstr>Agenda</vt:lpstr>
      <vt:lpstr>Waarom deze workshop?  </vt:lpstr>
      <vt:lpstr>Hoe komen we aan het middel een denkschrift? </vt:lpstr>
      <vt:lpstr>Het denkschrift </vt:lpstr>
      <vt:lpstr>Denkschrift in de praktijk </vt:lpstr>
      <vt:lpstr>Werken met een denkschriftje</vt:lpstr>
      <vt:lpstr>Werken met een denkschriftje</vt:lpstr>
      <vt:lpstr>Redenen gebruik denkschrift: </vt:lpstr>
      <vt:lpstr>Even uitproberen… </vt:lpstr>
      <vt:lpstr>PowerPoint-presentatie</vt:lpstr>
      <vt:lpstr>Begripsvorming (Borghouts, 2015) </vt:lpstr>
      <vt:lpstr>Ontwikkelen van procedures </vt:lpstr>
      <vt:lpstr>Vlot leren rekenen &amp; automatiseren</vt:lpstr>
      <vt:lpstr>Toepassen &amp; flexibel rekenen </vt:lpstr>
      <vt:lpstr>Model hoofdfasen in de leerlijn (Notten, et al. 2014) </vt:lpstr>
      <vt:lpstr>Handelingsmodel (Groenesteijn, M.  et al, 2011) </vt:lpstr>
      <vt:lpstr>(Notten et al. 2014) </vt:lpstr>
      <vt:lpstr>Drieslagmodel </vt:lpstr>
      <vt:lpstr>In de praktijk</vt:lpstr>
      <vt:lpstr>PowerPoint-presentatie</vt:lpstr>
      <vt:lpstr>Vermenigvuldigen</vt:lpstr>
      <vt:lpstr>Delen</vt:lpstr>
      <vt:lpstr>Aftrekken</vt:lpstr>
      <vt:lpstr>PowerPoint-presentatie</vt:lpstr>
      <vt:lpstr>In de praktijk </vt:lpstr>
      <vt:lpstr>Ontwikkelen van procedures</vt:lpstr>
      <vt:lpstr>Vlot leren rekenen </vt:lpstr>
      <vt:lpstr>Voorbeeldvragen bij sommen</vt:lpstr>
      <vt:lpstr>Zelf aan de slag </vt:lpstr>
      <vt:lpstr>Terugkoppeling praktisch aan de slag </vt:lpstr>
      <vt:lpstr>Wat neem je mee…..</vt:lpstr>
      <vt:lpstr>Afsluiting</vt:lpstr>
      <vt:lpstr>Gebruikte literatuur </vt:lpstr>
      <vt:lpstr>Om inspiratie op te doen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Jeannette</dc:creator>
  <cp:lastModifiedBy>Laureen Sinkeldam</cp:lastModifiedBy>
  <cp:revision>67</cp:revision>
  <dcterms:created xsi:type="dcterms:W3CDTF">2016-01-13T10:10:38Z</dcterms:created>
  <dcterms:modified xsi:type="dcterms:W3CDTF">2016-03-11T17:05:46Z</dcterms:modified>
</cp:coreProperties>
</file>