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1"/>
  </p:notesMasterIdLst>
  <p:handoutMasterIdLst>
    <p:handoutMasterId r:id="rId22"/>
  </p:handoutMasterIdLst>
  <p:sldIdLst>
    <p:sldId id="283" r:id="rId3"/>
    <p:sldId id="256" r:id="rId4"/>
    <p:sldId id="279" r:id="rId5"/>
    <p:sldId id="257" r:id="rId6"/>
    <p:sldId id="267" r:id="rId7"/>
    <p:sldId id="268" r:id="rId8"/>
    <p:sldId id="275" r:id="rId9"/>
    <p:sldId id="269" r:id="rId10"/>
    <p:sldId id="284" r:id="rId11"/>
    <p:sldId id="274" r:id="rId12"/>
    <p:sldId id="271" r:id="rId13"/>
    <p:sldId id="272" r:id="rId14"/>
    <p:sldId id="281" r:id="rId15"/>
    <p:sldId id="282" r:id="rId16"/>
    <p:sldId id="276" r:id="rId17"/>
    <p:sldId id="277" r:id="rId18"/>
    <p:sldId id="278" r:id="rId19"/>
    <p:sldId id="280" r:id="rId20"/>
  </p:sldIdLst>
  <p:sldSz cx="12188825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5" autoAdjust="0"/>
    <p:restoredTop sz="70197" autoAdjust="0"/>
  </p:normalViewPr>
  <p:slideViewPr>
    <p:cSldViewPr>
      <p:cViewPr varScale="1">
        <p:scale>
          <a:sx n="81" d="100"/>
          <a:sy n="81" d="100"/>
        </p:scale>
        <p:origin x="-1788" y="-90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1410" y="66"/>
      </p:cViewPr>
      <p:guideLst>
        <p:guide orient="horz" pos="2880"/>
        <p:guide orient="horz" pos="3127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nl-NL"/>
              <a:pPr/>
              <a:t>14-3-2016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nl-NL"/>
              <a:pPr/>
              <a:t>14-3-2016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Klik om de modelstijlen te bewerken</a:t>
            </a:r>
          </a:p>
          <a:p>
            <a:pPr lvl="1"/>
            <a:r>
              <a:rPr/>
              <a:t>Tweede niveau</a:t>
            </a:r>
          </a:p>
          <a:p>
            <a:pPr lvl="2"/>
            <a:r>
              <a:rPr/>
              <a:t>Derde niveau</a:t>
            </a:r>
          </a:p>
          <a:p>
            <a:pPr lvl="3"/>
            <a:r>
              <a:rPr/>
              <a:t>Vierde niveau</a:t>
            </a:r>
          </a:p>
          <a:p>
            <a:pPr lvl="4"/>
            <a:r>
              <a:rPr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0641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027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5491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4901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7627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9684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7328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2488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1759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1092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baseline="0" dirty="0" smtClean="0"/>
          </a:p>
          <a:p>
            <a:pPr marL="171450" indent="-171450">
              <a:buFontTx/>
              <a:buChar char="-"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9196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1791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431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000" i="1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9734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8775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709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107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9627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 smtClean="0"/>
              <a:t>Klik om de ondertitelstijl van het model te bewerken</a:t>
            </a:r>
            <a:endParaRPr lang="nl-NL" noProof="0" dirty="0"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Vrije v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58" name="Vrije v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59" name="Vrije v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60" name="Vrije v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61" name="Vrije v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62" name="Vrije v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63" name="Vrije v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64" name="Vrije v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65" name="Vrije v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66" name="Vrije v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67" name="Vrije v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68" name="Vrije v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69" name="Vrije v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70" name="Vrije v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71" name="Vrije v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72" name="Vrije v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73" name="Vrije v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74" name="Vrije v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75" name="Vrije v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76" name="Vrije v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77" name="Vrije v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78" name="Vrije v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79" name="Vrije v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80" name="Vrije v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81" name="Vrije v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82" name="Vrije v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83" name="Vrije v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84" name="Vrije v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85" name="Vrije v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86" name="Vrije v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87" name="Vrije v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88" name="Vrije v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89" name="Vrije v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90" name="Vrije v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91" name="Vrije v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92" name="Vrije v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93" name="Vrije v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94" name="Vrije v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95" name="Vrije v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96" name="Vrije v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97" name="Vrije v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98" name="Vrije v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99" name="Vrije v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00" name="Vrije v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01" name="Vrije v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02" name="Vrije v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03" name="Vrije v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04" name="Vrije v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05" name="Vrije v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06" name="Vrije v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07" name="Vrije v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08" name="Vrije v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09" name="Vrije v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10" name="Vrije v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11" name="Vrije v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12" name="Vrije v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13" name="Vrije v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14" name="Vrije v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15" name="Vrije v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16" name="Vrije v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17" name="Vrije v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18" name="Vrije v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19" name="Vrije v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20" name="Vrije v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21" name="Vrije v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22" name="Vrije v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23" name="Vrije v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24" name="Vrije v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25" name="Vrije v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26" name="Vrije v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27" name="Vrije v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28" name="Vrije v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29" name="Vrije v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30" name="Vrije v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31" name="Vrije v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32" name="Vrije v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33" name="Vrije v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34" name="Vrije v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35" name="Vrije v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36" name="Vrije v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37" name="Vrije v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38" name="Vrije v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39" name="Vrije v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40" name="Vrije v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41" name="Vrije v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42" name="Vrije v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43" name="Vrije v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44" name="Vrije v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45" name="Vrije v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46" name="Vrije v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47" name="Vrije v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48" name="Vrije v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49" name="Vrije v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50" name="Vrije v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51" name="Vrije v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52" name="Vrije v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53" name="Vrije v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54" name="Vrije v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55" name="Vrije v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56" name="Vrije v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57" name="Vrije v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58" name="Vrije v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59" name="Vrije v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60" name="Vrije v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61" name="Vrije v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62" name="Vrije v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63" name="Vrije v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64" name="Vrije v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65" name="Vrije v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66" name="Vrije v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67" name="Vrije v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68" name="Vrije v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69" name="Vrije v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70" name="Vrije v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71" name="Vrije v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72" name="Vrije v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73" name="Vrije v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74" name="Vrije v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75" name="Vrije v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76" name="Vrije v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77" name="Vrije v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78" name="Vrije v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79" name="Vrije v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Vrije v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9" name="Vrije v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0" name="Vrije v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1" name="Vrije v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2" name="Vrije v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3" name="Vrije v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4" name="Vrije v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5" name="Vrije v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6" name="Vrije v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7" name="Vrije v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8" name="Vrije v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9" name="Vrije v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0" name="Vrije v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1" name="Vrije v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2" name="Vrije v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3" name="Vrije v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4" name="Vrije v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5" name="Vrije v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6" name="Vrije v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7" name="Vrije v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8" name="Vrije v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9" name="Vrije v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30" name="Vrije v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31" name="Vrije v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32" name="Vrije v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33" name="Vrije v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34" name="Vrije v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35" name="Vrije v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36" name="Vrije v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37" name="Vrije v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38" name="Vrije v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39" name="Vrije v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40" name="Vrije v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41" name="Vrije v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42" name="Vrije v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43" name="Vrije v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44" name="Vrije v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45" name="Vrije v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46" name="Vrije v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47" name="Vrije v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48" name="Vrije v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49" name="Vrije v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50" name="Vrije v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51" name="Vrije v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52" name="Vrije v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53" name="Vrije v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54" name="Vrije v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55" name="Vrije v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56" name="Vrije v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57" name="Vrije v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58" name="Vrije v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59" name="Vrije v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60" name="Vrije v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61" name="Vrije v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62" name="Vrije v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63" name="Vrije v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64" name="Vrije v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65" name="Vrije v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66" name="Vrije v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67" name="Vrije v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68" name="Vrije v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69" name="Vrije v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70" name="Vrije v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71" name="Vrije v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72" name="Vrije v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73" name="Vrije v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74" name="Vrije v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75" name="Vrije v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76" name="Vrije v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77" name="Vrije v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78" name="Vrije v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79" name="Vrije v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80" name="Vrije v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81" name="Vrije v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nl-NL" noProof="0" smtClean="0"/>
              <a:pPr/>
              <a:t>14-3-2016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nl-NL" noProof="0" smtClean="0"/>
              <a:pPr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Vrije v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9" name="Vrije v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0" name="Vrije v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1" name="Vrije v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2" name="Vrije v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3" name="Vrije v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4" name="Vrije v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5" name="Vrije v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6" name="Vrije v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7" name="Vrije v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8" name="Vrije v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9" name="Vrije v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0" name="Vrije v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1" name="Vrije v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2" name="Vrije v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3" name="Vrije v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4" name="Vrije v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5" name="Vrije v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6" name="Vrije v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7" name="Vrije v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8" name="Vrije v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9" name="Vrije v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30" name="Vrije v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31" name="Vrije v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32" name="Vrije v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33" name="Vrije v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34" name="Vrije v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35" name="Vrije v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36" name="Vrije v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37" name="Vrije v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38" name="Vrije v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39" name="Vrije v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40" name="Vrije v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41" name="Vrije v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42" name="Vrije v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43" name="Vrije v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44" name="Vrije v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45" name="Vrije v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46" name="Vrije v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47" name="Vrije v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48" name="Vrije v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49" name="Vrije v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50" name="Vrije v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51" name="Vrije v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52" name="Vrije v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53" name="Vrije v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54" name="Vrije v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55" name="Vrije v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56" name="Vrije v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57" name="Vrije v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58" name="Vrije v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59" name="Vrije v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60" name="Vrije v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61" name="Vrije v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62" name="Vrije v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63" name="Vrije v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64" name="Vrije v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65" name="Vrije v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66" name="Vrije v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67" name="Vrije v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68" name="Vrije v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69" name="Vrije v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70" name="Vrije v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71" name="Vrije v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72" name="Vrije v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73" name="Vrije v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74" name="Vrije v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75" name="Vrije v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76" name="Vrije v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77" name="Vrije v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78" name="Vrije v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79" name="Vrije v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80" name="Vrije v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81" name="Vrije v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</p:grp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nl-NL" noProof="0" smtClean="0"/>
              <a:pPr/>
              <a:t>14-3-2016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nl-NL" noProof="0" smtClean="0"/>
              <a:pPr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Vrije v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69" name="Vrije v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70" name="Vrije v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71" name="Vrije v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72" name="Vrije v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73" name="Vrije v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74" name="Vrije v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75" name="Vrije v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76" name="Vrije v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77" name="Vrije v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78" name="Vrije v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79" name="Vrije v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80" name="Vrije v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81" name="Vrije v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82" name="Vrije v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83" name="Vrije v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84" name="Vrije v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85" name="Vrije v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86" name="Vrije v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87" name="Vrije v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88" name="Vrije v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89" name="Vrije v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90" name="Vrije v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91" name="Vrije v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92" name="Vrije v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93" name="Vrije v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94" name="Vrije v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95" name="Vrije v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96" name="Vrije v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97" name="Vrije v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98" name="Vrije v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99" name="Vrije v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00" name="Vrije v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01" name="Vrije v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02" name="Vrije v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03" name="Vrije v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04" name="Vrije v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05" name="Vrije v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06" name="Vrije v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07" name="Vrije v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08" name="Vrije v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09" name="Vrije v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10" name="Vrije v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11" name="Vrije v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12" name="Vrije v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13" name="Vrije v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14" name="Vrije v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15" name="Vrije v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16" name="Vrije v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17" name="Vrije v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18" name="Vrije v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19" name="Vrije v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20" name="Vrije v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21" name="Vrije v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22" name="Vrije v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23" name="Vrije v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24" name="Vrije v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25" name="Vrije v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26" name="Vrije v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27" name="Vrije v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28" name="Vrije v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29" name="Vrije v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30" name="Vrije v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31" name="Vrije v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32" name="Vrije v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33" name="Vrije v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34" name="Vrije v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35" name="Vrije v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36" name="Vrije v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37" name="Vrije v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38" name="Vrije v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39" name="Vrije v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40" name="Vrije v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41" name="Vrije v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nl-NL" noProof="0" smtClean="0"/>
              <a:pPr/>
              <a:t>14-3-2016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nl-NL" noProof="0" smtClean="0"/>
              <a:pPr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Vrije v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57" name="Vrije v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58" name="Vrije v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59" name="Vrije v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60" name="Vrije v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61" name="Vrije v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62" name="Vrije v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63" name="Vrije v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64" name="Vrije v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65" name="Vrije v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66" name="Vrije v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67" name="Vrije v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68" name="Vrije v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69" name="Vrije v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70" name="Vrije v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71" name="Vrije v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72" name="Vrije v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73" name="Vrije v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74" name="Vrije v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75" name="Vrije v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76" name="Vrije v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77" name="Vrije v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78" name="Vrije v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79" name="Vrije v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80" name="Vrije v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81" name="Vrije v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82" name="Vrije v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83" name="Vrije v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84" name="Vrije v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85" name="Vrije v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86" name="Vrije v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87" name="Vrije v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88" name="Vrije v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89" name="Vrije v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90" name="Vrije v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91" name="Vrije v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92" name="Vrije v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93" name="Vrije v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94" name="Vrije v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95" name="Vrije v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96" name="Vrije v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97" name="Vrije v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98" name="Vrije v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299" name="Vrije v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00" name="Vrije v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01" name="Vrije v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02" name="Vrije v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03" name="Vrije v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04" name="Vrije v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05" name="Vrije v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06" name="Vrije v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07" name="Vrije v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08" name="Vrije v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09" name="Vrije v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10" name="Vrije v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11" name="Vrije v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12" name="Vrije v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13" name="Vrije v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14" name="Vrije v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15" name="Vrije v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16" name="Vrije v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17" name="Vrije v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18" name="Vrije v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19" name="Vrije v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20" name="Vrije v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21" name="Vrije v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22" name="Vrije v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23" name="Vrije v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24" name="Vrije v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25" name="Vrije v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26" name="Vrije v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27" name="Vrije v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28" name="Vrije v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29" name="Vrije v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30" name="Vrije v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31" name="Vrije v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32" name="Vrije v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33" name="Vrije v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34" name="Vrije v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35" name="Vrije v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36" name="Vrije v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37" name="Vrije v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38" name="Vrije v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39" name="Vrije v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40" name="Vrije v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41" name="Vrije v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42" name="Vrije v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43" name="Vrije v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44" name="Vrije v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45" name="Vrije v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46" name="Vrije v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47" name="Vrije v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48" name="Vrije v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49" name="Vrije v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50" name="Vrije v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51" name="Vrije v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52" name="Vrije v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53" name="Vrije v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54" name="Vrije v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55" name="Vrije v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56" name="Vrije v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57" name="Vrije v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58" name="Vrije v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59" name="Vrije v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60" name="Vrije v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61" name="Vrije v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62" name="Vrije v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63" name="Vrije v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64" name="Vrije v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65" name="Vrije v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66" name="Vrije v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67" name="Vrije v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68" name="Vrije v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69" name="Vrije v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70" name="Vrije v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71" name="Vrije v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72" name="Vrije v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73" name="Vrije v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74" name="Vrije v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75" name="Vrije v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76" name="Vrije v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77" name="Vrije v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  <p:sp>
          <p:nvSpPr>
            <p:cNvPr id="378" name="Vrije v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nl-NL" noProof="0" smtClean="0"/>
              <a:pPr/>
              <a:t>14-3-2016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nl-NL" noProof="0" smtClean="0"/>
              <a:pPr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Vrije v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60" name="Vrije v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61" name="Vrije v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62" name="Vrije v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63" name="Vrije v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64" name="Vrije v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65" name="Vrije v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66" name="Vrije v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67" name="Vrije v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68" name="Vrije v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69" name="Vrije v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70" name="Vrije v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71" name="Vrije v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72" name="Vrije v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73" name="Vrije v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74" name="Vrije v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75" name="Vrije v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76" name="Vrije v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77" name="Vrije v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78" name="Vrije v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79" name="Vrije v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80" name="Vrije v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81" name="Vrije v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82" name="Vrije v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83" name="Vrije v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84" name="Vrije v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85" name="Vrije v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86" name="Vrije v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87" name="Vrije v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88" name="Vrije v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89" name="Vrije v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90" name="Vrije v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91" name="Vrije v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92" name="Vrije v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93" name="Vrije v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94" name="Vrije v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95" name="Vrije v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96" name="Vrije v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97" name="Vrije v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98" name="Vrije v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99" name="Vrije v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00" name="Vrije v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01" name="Vrije v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02" name="Vrije v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03" name="Vrije v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04" name="Vrije v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05" name="Vrije v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06" name="Vrije v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07" name="Vrije v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08" name="Vrije v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09" name="Vrije v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10" name="Vrije v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11" name="Vrije v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12" name="Vrije v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13" name="Vrije v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14" name="Vrije v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15" name="Vrije v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16" name="Vrije v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17" name="Vrije v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18" name="Vrije v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19" name="Vrije v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20" name="Vrije v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21" name="Vrije v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22" name="Vrije v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23" name="Vrije v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24" name="Vrije v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25" name="Vrije v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26" name="Vrije v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27" name="Vrije v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28" name="Vrije v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29" name="Vrije v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30" name="Vrije v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31" name="Vrije v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32" name="Vrije v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nl-NL" noProof="0" smtClean="0"/>
              <a:pPr/>
              <a:t>14-3-2016</a:t>
            </a:fld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nl-NL" noProof="0" smtClean="0"/>
              <a:pPr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Vrije v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62" name="Vrije v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63" name="Vrije v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64" name="Vrije v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65" name="Vrije v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66" name="Vrije v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67" name="Vrije v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68" name="Vrije v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69" name="Vrije v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70" name="Vrije v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71" name="Vrije v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72" name="Vrije v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73" name="Vrije v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74" name="Vrije v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75" name="Vrije v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76" name="Vrije v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77" name="Vrije v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78" name="Vrije v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79" name="Vrije v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80" name="Vrije v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81" name="Vrije v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82" name="Vrije v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83" name="Vrije v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84" name="Vrije v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85" name="Vrije v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86" name="Vrije v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87" name="Vrije v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88" name="Vrije v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89" name="Vrije v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90" name="Vrije v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91" name="Vrije v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92" name="Vrije v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93" name="Vrije v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94" name="Vrije v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95" name="Vrije v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96" name="Vrije v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97" name="Vrije v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98" name="Vrije v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99" name="Vrije v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00" name="Vrije v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01" name="Vrije v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02" name="Vrije v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03" name="Vrije v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04" name="Vrije v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05" name="Vrije v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06" name="Vrije v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07" name="Vrije v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08" name="Vrije v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09" name="Vrije v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10" name="Vrije v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11" name="Vrije v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12" name="Vrije v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13" name="Vrije v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14" name="Vrije v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15" name="Vrije v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16" name="Vrije v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17" name="Vrije v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18" name="Vrije v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19" name="Vrije v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20" name="Vrije v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21" name="Vrije v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22" name="Vrije v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23" name="Vrije v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24" name="Vrije v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25" name="Vrije v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26" name="Vrije v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27" name="Vrije v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28" name="Vrije v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29" name="Vrije v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30" name="Vrije v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31" name="Vrije v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32" name="Vrije v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33" name="Vrije v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34" name="Vrije v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nl-NL" noProof="0" smtClean="0"/>
              <a:pPr/>
              <a:t>14-3-2016</a:t>
            </a:fld>
            <a:endParaRPr lang="nl-NL" noProof="0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nl-NL" noProof="0" smtClean="0"/>
              <a:pPr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Vrije v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58" name="Vrije v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59" name="Vrije v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60" name="Vrije v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61" name="Vrije v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62" name="Vrije v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63" name="Vrije v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64" name="Vrije v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65" name="Vrije v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66" name="Vrije v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67" name="Vrije v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68" name="Vrije v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69" name="Vrije v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70" name="Vrije v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71" name="Vrije v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72" name="Vrije v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73" name="Vrije v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74" name="Vrije v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75" name="Vrije v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76" name="Vrije v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77" name="Vrije v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78" name="Vrije v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79" name="Vrije v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80" name="Vrije v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81" name="Vrije v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82" name="Vrije v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83" name="Vrije v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84" name="Vrije v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85" name="Vrije v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86" name="Vrije v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87" name="Vrije v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88" name="Vrije v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89" name="Vrije v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90" name="Vrije v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91" name="Vrije v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92" name="Vrije v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93" name="Vrije v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94" name="Vrije v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95" name="Vrije v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96" name="Vrije v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97" name="Vrije v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98" name="Vrije v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199" name="Vrije v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00" name="Vrije v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01" name="Vrije v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02" name="Vrije v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03" name="Vrije v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04" name="Vrije v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05" name="Vrije v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06" name="Vrije v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07" name="Vrije v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08" name="Vrije v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09" name="Vrije v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10" name="Vrije v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11" name="Vrije v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12" name="Vrije v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13" name="Vrije v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14" name="Vrije v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15" name="Vrije v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16" name="Vrije v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17" name="Vrije v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18" name="Vrije v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19" name="Vrije v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20" name="Vrije v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21" name="Vrije v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22" name="Vrije v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23" name="Vrije v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24" name="Vrije v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25" name="Vrije v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26" name="Vrije v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27" name="Vrije v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28" name="Vrije v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29" name="Vrije v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  <p:sp>
          <p:nvSpPr>
            <p:cNvPr id="230" name="Vrije v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noProof="0" dirty="0">
                <a:ln>
                  <a:noFill/>
                </a:ln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nl-NL" noProof="0" smtClean="0"/>
              <a:pPr/>
              <a:t>14-3-2016</a:t>
            </a:fld>
            <a:endParaRPr lang="nl-NL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nl-NL" noProof="0" smtClean="0"/>
              <a:pPr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nl-NL" noProof="0" smtClean="0"/>
              <a:pPr/>
              <a:t>14-3-2016</a:t>
            </a:fld>
            <a:endParaRPr lang="nl-NL" noProof="0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nl-NL" noProof="0" smtClean="0"/>
              <a:pPr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e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e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Vrije v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Vrije v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Vrije v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e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Vrije v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Vrije v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Vrije v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e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e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Vrije v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Vrije v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Vrije v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e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Vrije v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Vrije v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Vrije v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nl-NL" noProof="0" smtClean="0"/>
              <a:pPr/>
              <a:t>14-3-2016</a:t>
            </a:fld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nl-NL" noProof="0" smtClean="0"/>
              <a:pPr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e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e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Vrije v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Vrije v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Vrije v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e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Vrije v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Vrije v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Vrije v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e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e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Vrije v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Vrije v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Vrije v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e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Vrije v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Vrije v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Vrije v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Vrije v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Vrije v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Vrije v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Vrije v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Vrije v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Vrije v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Vrije v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Vrije v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Vrije v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Vrije v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Vrije v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Vrije v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Vrije v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Vrije v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Vrije v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Vrije v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Vrije v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Vrije v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Vrije v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Vrije v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Vrije v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Vrije v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Vrije v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Vrije v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Vrije v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Vrije v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Vrije v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Vrije v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Vrije v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Vrije v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Vrije v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Vrije v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Vrije v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Vrije v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Vrije v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Vrije v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Vrije v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Vrije v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Vrije v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Vrije v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Vrije v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Vrije v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Vrije v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Vrije v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Vrije v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Vrije v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Vrije v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Vrije v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Vrije v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Vrije v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Vrije v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Vrije v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Vrije v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Vrije v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Vrije v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Vrije v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Vrije v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Vrije v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Vrije v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Vrije v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Vrije v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Vrije v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Vrije v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Vrije v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Vrije v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Vrije v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Vrije v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Vrije v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Vrije v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Vrije v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Vrije v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nl-NL" noProof="0" smtClean="0"/>
              <a:pPr/>
              <a:t>14-3-2016</a:t>
            </a:fld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nl-NL" noProof="0" smtClean="0"/>
              <a:pPr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noProof="0" dirty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dirty="0" smtClean="0"/>
              <a:t>Klik om de modelstijlen te bewerken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  <a:p>
            <a:pPr lvl="4"/>
            <a:r>
              <a:rPr lang="nl-NL" noProof="0" dirty="0" smtClean="0"/>
              <a:t>Vijfde niveau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nl-NL" noProof="0" smtClean="0"/>
              <a:pPr/>
              <a:t>14-3-2016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nl-NL" noProof="0" smtClean="0"/>
              <a:pPr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raar24.nl/video/6099#tab=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Taaldoetmeer/loesje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94112" y="836712"/>
            <a:ext cx="5400600" cy="1143000"/>
          </a:xfrm>
        </p:spPr>
        <p:txBody>
          <a:bodyPr/>
          <a:lstStyle/>
          <a:p>
            <a:r>
              <a:rPr lang="nl-NL" dirty="0" smtClean="0">
                <a:latin typeface="+mn-lt"/>
              </a:rPr>
              <a:t>Taal in de rekenles </a:t>
            </a:r>
            <a:endParaRPr lang="nl-NL" dirty="0">
              <a:latin typeface="+mn-lt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592388" y="5085184"/>
            <a:ext cx="5004047" cy="699864"/>
          </a:xfrm>
        </p:spPr>
        <p:txBody>
          <a:bodyPr/>
          <a:lstStyle/>
          <a:p>
            <a:r>
              <a:rPr lang="nl-NL" dirty="0" smtClean="0"/>
              <a:t>Netwerk rekencoördinatoren Sarkon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884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8417" y="18744"/>
            <a:ext cx="9143998" cy="1020762"/>
          </a:xfrm>
        </p:spPr>
        <p:txBody>
          <a:bodyPr/>
          <a:lstStyle/>
          <a:p>
            <a:r>
              <a:rPr lang="nl-NL" dirty="0" smtClean="0">
                <a:latin typeface="+mn-lt"/>
              </a:rPr>
              <a:t>Woorden en formuleringen </a:t>
            </a:r>
            <a:endParaRPr lang="nl-NL" dirty="0">
              <a:latin typeface="+mn-lt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06464" y="1700808"/>
            <a:ext cx="11593288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altLang="nl-NL" sz="2400" b="1" u="sng" dirty="0" smtClean="0"/>
              <a:t>Woorden</a:t>
            </a:r>
          </a:p>
          <a:p>
            <a:r>
              <a:rPr lang="nl-NL" altLang="nl-NL" sz="2400" b="1" dirty="0" smtClean="0"/>
              <a:t>- Vakwoorden</a:t>
            </a:r>
            <a:r>
              <a:rPr lang="nl-NL" altLang="nl-NL" sz="2400" b="1" dirty="0"/>
              <a:t>: </a:t>
            </a:r>
            <a:r>
              <a:rPr lang="nl-NL" altLang="nl-NL" sz="2400" dirty="0"/>
              <a:t>verhouding, tabel, horizontale as, milliliter, </a:t>
            </a:r>
            <a:r>
              <a:rPr lang="nl-NL" altLang="nl-NL" sz="2400" dirty="0" smtClean="0"/>
              <a:t>kilogram</a:t>
            </a:r>
            <a:endParaRPr lang="nl-NL" altLang="nl-NL" sz="2400" dirty="0"/>
          </a:p>
          <a:p>
            <a:r>
              <a:rPr lang="nl-NL" altLang="nl-NL" sz="2400" b="1" dirty="0" smtClean="0"/>
              <a:t>- Schooltaalwoorden</a:t>
            </a:r>
            <a:r>
              <a:rPr lang="nl-NL" altLang="nl-NL" sz="2400" b="1" dirty="0"/>
              <a:t>: </a:t>
            </a:r>
            <a:r>
              <a:rPr lang="nl-NL" altLang="nl-NL" sz="2400" dirty="0"/>
              <a:t>toename, patroon, geleidelijk, </a:t>
            </a:r>
            <a:r>
              <a:rPr lang="nl-NL" altLang="nl-NL" sz="2400" dirty="0" smtClean="0"/>
              <a:t>aflezen</a:t>
            </a:r>
            <a:endParaRPr lang="nl-NL" altLang="nl-NL" sz="2400" dirty="0"/>
          </a:p>
          <a:p>
            <a:r>
              <a:rPr lang="nl-NL" altLang="nl-NL" sz="2400" b="1" dirty="0" smtClean="0"/>
              <a:t>- Dagelijkse </a:t>
            </a:r>
            <a:r>
              <a:rPr lang="nl-NL" altLang="nl-NL" sz="2400" b="1" dirty="0"/>
              <a:t>woorden: </a:t>
            </a:r>
            <a:r>
              <a:rPr lang="nl-NL" altLang="nl-NL" sz="2400" dirty="0"/>
              <a:t>parket, ingrediënten, voorrijdkosten, tussen de middag</a:t>
            </a:r>
            <a:r>
              <a:rPr lang="nl-NL" altLang="nl-NL" sz="2400" dirty="0">
                <a:latin typeface="SchoolKX_New" panose="02000000000000000000" pitchFamily="2" charset="0"/>
              </a:rPr>
              <a:t>.</a:t>
            </a:r>
            <a:endParaRPr lang="nl-NL" altLang="nl-NL" sz="2400" b="1" dirty="0">
              <a:latin typeface="SchoolKX_New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nl-NL" sz="2400" dirty="0"/>
          </a:p>
        </p:txBody>
      </p:sp>
      <p:sp>
        <p:nvSpPr>
          <p:cNvPr id="4" name="Rechthoek 3"/>
          <p:cNvSpPr/>
          <p:nvPr/>
        </p:nvSpPr>
        <p:spPr>
          <a:xfrm>
            <a:off x="189756" y="3624161"/>
            <a:ext cx="115659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nl-NL" altLang="nl-NL" sz="2400" b="1" u="sng" dirty="0" smtClean="0"/>
              <a:t>Formuleringen 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nl-NL" altLang="nl-NL" sz="2400" dirty="0" smtClean="0"/>
              <a:t>Als </a:t>
            </a:r>
            <a:r>
              <a:rPr lang="nl-NL" altLang="nl-NL" sz="2400" dirty="0"/>
              <a:t>je de ene term verdubbelt, moet je de ander halveren (bij vermenigvuldigen)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nl-NL" altLang="nl-NL" sz="2400" dirty="0">
                <a:cs typeface="Times New Roman" pitchFamily="18" charset="0"/>
              </a:rPr>
              <a:t>Eén</a:t>
            </a:r>
            <a:r>
              <a:rPr lang="nl-NL" altLang="nl-NL" sz="2400" dirty="0"/>
              <a:t> op de vier, </a:t>
            </a:r>
            <a:r>
              <a:rPr lang="nl-NL" altLang="nl-NL" sz="2400" dirty="0">
                <a:cs typeface="Times New Roman" pitchFamily="18" charset="0"/>
              </a:rPr>
              <a:t>één per vier, één staat tot vier, één van de vier (bij verhoudingen)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nl-NL" altLang="nl-NL" sz="2400" dirty="0">
                <a:cs typeface="Times New Roman" pitchFamily="18" charset="0"/>
              </a:rPr>
              <a:t>De grafiek stijgt; dat betekent dat het aantal fietsers toeneemt (bij grafieken)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nl-NL" altLang="nl-NL" sz="2400" dirty="0">
                <a:cs typeface="Times New Roman" pitchFamily="18" charset="0"/>
              </a:rPr>
              <a:t>De prijs is het aantal uren plus de voorrijdkosten (bij formules)</a:t>
            </a:r>
          </a:p>
        </p:txBody>
      </p:sp>
    </p:spTree>
    <p:extLst>
      <p:ext uri="{BB962C8B-B14F-4D97-AF65-F5344CB8AC3E}">
        <p14:creationId xmlns:p14="http://schemas.microsoft.com/office/powerpoint/2010/main" val="248309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>
                <a:latin typeface="+mn-lt"/>
              </a:rPr>
              <a:t>Repertoire </a:t>
            </a:r>
            <a:r>
              <a:rPr lang="nl-NL" altLang="nl-NL" i="1" dirty="0" err="1">
                <a:latin typeface="+mn-lt"/>
              </a:rPr>
              <a:t>scaffolding</a:t>
            </a:r>
            <a:r>
              <a:rPr lang="nl-NL" altLang="nl-NL" dirty="0">
                <a:latin typeface="+mn-lt"/>
              </a:rPr>
              <a:t>-strategieën voor de leerkracht...</a:t>
            </a:r>
            <a:endParaRPr lang="nl-NL" dirty="0">
              <a:latin typeface="+mn-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89755" y="1932613"/>
            <a:ext cx="105131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altLang="nl-NL" sz="2400" b="1" u="sng" dirty="0"/>
              <a:t>Herformuleren</a:t>
            </a:r>
            <a:r>
              <a:rPr lang="nl-NL" altLang="nl-NL" sz="2400" b="1" dirty="0"/>
              <a:t> </a:t>
            </a:r>
            <a:r>
              <a:rPr lang="nl-NL" altLang="nl-NL" sz="2400" dirty="0" smtClean="0"/>
              <a:t>van leerling uitingen </a:t>
            </a:r>
          </a:p>
          <a:p>
            <a:r>
              <a:rPr lang="nl-NL" altLang="nl-NL" sz="2400" dirty="0"/>
              <a:t> </a:t>
            </a:r>
            <a:r>
              <a:rPr lang="nl-NL" altLang="nl-NL" sz="2400" dirty="0" smtClean="0"/>
              <a:t>   (gesproken of geschreven)  [In reactie op ‘de grafiek gaat </a:t>
            </a:r>
          </a:p>
          <a:p>
            <a:r>
              <a:rPr lang="nl-NL" altLang="nl-NL" sz="2400" dirty="0" smtClean="0"/>
              <a:t>     gewoon steeds een beetje omhoog’:] “Inderdaad,  </a:t>
            </a:r>
          </a:p>
          <a:p>
            <a:r>
              <a:rPr lang="nl-NL" altLang="nl-NL" sz="2400" dirty="0"/>
              <a:t> </a:t>
            </a:r>
            <a:r>
              <a:rPr lang="nl-NL" altLang="nl-NL" sz="2400" dirty="0" smtClean="0"/>
              <a:t>   de grafiek stijgt geleidelijk.”</a:t>
            </a:r>
          </a:p>
          <a:p>
            <a:endParaRPr lang="nl-NL" altLang="nl-NL" sz="24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altLang="nl-NL" sz="2400" dirty="0" smtClean="0"/>
              <a:t>Verwijzen naar of herinneren aan </a:t>
            </a:r>
            <a:r>
              <a:rPr lang="nl-NL" altLang="nl-NL" sz="2400" b="1" u="sng" dirty="0" smtClean="0"/>
              <a:t>structuur </a:t>
            </a:r>
            <a:r>
              <a:rPr lang="nl-NL" altLang="nl-NL" sz="2400" dirty="0" smtClean="0"/>
              <a:t>kenmerken van </a:t>
            </a:r>
            <a:r>
              <a:rPr lang="nl-NL" altLang="nl-NL" sz="2400" dirty="0"/>
              <a:t> </a:t>
            </a:r>
            <a:r>
              <a:rPr lang="nl-NL" altLang="nl-NL" sz="2400" dirty="0" smtClean="0"/>
              <a:t>                                          het genre: “Hoeveel stukjes van de grafiek gaan we beschrijven?”</a:t>
            </a:r>
          </a:p>
          <a:p>
            <a:endParaRPr lang="nl-NL" altLang="nl-NL" sz="24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altLang="nl-NL" sz="2400" b="1" dirty="0" smtClean="0"/>
              <a:t>Verwijzen</a:t>
            </a:r>
            <a:r>
              <a:rPr lang="nl-NL" altLang="nl-NL" sz="2400" dirty="0" smtClean="0"/>
              <a:t> naar of herinneren aan </a:t>
            </a:r>
            <a:r>
              <a:rPr lang="nl-NL" altLang="nl-NL" sz="2400" b="1" u="sng" dirty="0" smtClean="0"/>
              <a:t>talige</a:t>
            </a:r>
            <a:r>
              <a:rPr lang="nl-NL" altLang="nl-NL" sz="2400" dirty="0" smtClean="0"/>
              <a:t> kenmerken van het genre</a:t>
            </a:r>
          </a:p>
          <a:p>
            <a:r>
              <a:rPr lang="nl-NL" altLang="nl-NL" sz="2400" dirty="0" smtClean="0"/>
              <a:t>     “Is het </a:t>
            </a:r>
            <a:r>
              <a:rPr lang="nl-NL" altLang="nl-NL" sz="2400" i="1" dirty="0" smtClean="0"/>
              <a:t>bij </a:t>
            </a:r>
            <a:r>
              <a:rPr lang="nl-NL" altLang="nl-NL" sz="2400" dirty="0" smtClean="0"/>
              <a:t>25</a:t>
            </a:r>
            <a:r>
              <a:rPr lang="nl-NL" altLang="nl-NL" sz="2400" i="1" dirty="0" smtClean="0"/>
              <a:t> en </a:t>
            </a:r>
            <a:r>
              <a:rPr lang="nl-NL" altLang="nl-NL" sz="2400" dirty="0" smtClean="0"/>
              <a:t>30</a:t>
            </a:r>
            <a:r>
              <a:rPr lang="nl-NL" altLang="nl-NL" sz="2400" i="1" dirty="0" smtClean="0"/>
              <a:t> </a:t>
            </a:r>
            <a:r>
              <a:rPr lang="nl-NL" altLang="nl-NL" sz="2400" dirty="0" smtClean="0"/>
              <a:t>jaar</a:t>
            </a:r>
            <a:r>
              <a:rPr lang="nl-NL" altLang="nl-NL" sz="2400" i="1" dirty="0" smtClean="0"/>
              <a:t> </a:t>
            </a:r>
            <a:r>
              <a:rPr lang="nl-NL" altLang="nl-NL" sz="2400" dirty="0" smtClean="0"/>
              <a:t>wordt hij steeds dikker?”</a:t>
            </a:r>
            <a:endParaRPr lang="nl-NL" altLang="nl-NL" sz="24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826" y="1556792"/>
            <a:ext cx="409177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altLang="nl-NL" dirty="0" smtClean="0"/>
              <a:t>Vervolg Repertoire </a:t>
            </a:r>
            <a:r>
              <a:rPr lang="nl-NL" altLang="nl-NL" i="1" dirty="0" err="1"/>
              <a:t>scaffolding</a:t>
            </a:r>
            <a:r>
              <a:rPr lang="nl-NL" altLang="nl-NL" dirty="0"/>
              <a:t>-strategieën voor de leerkracht...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341884" y="1916832"/>
            <a:ext cx="1022513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altLang="nl-NL" sz="2400" dirty="0" smtClean="0"/>
              <a:t>Vragen om gesproken of geschreven taal te </a:t>
            </a:r>
            <a:r>
              <a:rPr lang="nl-NL" altLang="nl-NL" sz="2400" b="1" u="sng" dirty="0" smtClean="0"/>
              <a:t>verbeteren</a:t>
            </a:r>
          </a:p>
          <a:p>
            <a:r>
              <a:rPr lang="nl-NL" altLang="nl-NL" sz="2400" dirty="0" smtClean="0"/>
              <a:t>     “Hoe kunnen we dat preciezer zeggen</a:t>
            </a:r>
            <a:r>
              <a:rPr lang="en-US" altLang="nl-NL" sz="2400" dirty="0" smtClean="0"/>
              <a:t>?”</a:t>
            </a:r>
            <a:endParaRPr lang="en-US" altLang="nl-NL" sz="2400" dirty="0"/>
          </a:p>
          <a:p>
            <a:endParaRPr lang="en-US" altLang="nl-NL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altLang="nl-NL" sz="2400" b="1" u="sng" dirty="0"/>
              <a:t>Correcte</a:t>
            </a:r>
            <a:r>
              <a:rPr lang="nl-NL" altLang="nl-NL" sz="2400" dirty="0"/>
              <a:t>, voorbeeldmatige taaluitingen van leerlingen herhalen of </a:t>
            </a:r>
            <a:r>
              <a:rPr lang="nl-NL" altLang="nl-NL" sz="2400" dirty="0" smtClean="0"/>
              <a:t> de </a:t>
            </a:r>
            <a:r>
              <a:rPr lang="nl-NL" altLang="nl-NL" sz="2400" dirty="0"/>
              <a:t>kwaliteit ervan benoemen</a:t>
            </a:r>
          </a:p>
          <a:p>
            <a:r>
              <a:rPr lang="nl-NL" altLang="nl-NL" sz="2400" dirty="0" smtClean="0"/>
              <a:t>     “</a:t>
            </a:r>
            <a:r>
              <a:rPr lang="nl-NL" altLang="nl-NL" sz="2400" dirty="0"/>
              <a:t>Inderdaad, de </a:t>
            </a:r>
            <a:r>
              <a:rPr lang="nl-NL" altLang="nl-NL" sz="2400" i="1" dirty="0"/>
              <a:t>grafiek blijft constant</a:t>
            </a:r>
            <a:r>
              <a:rPr lang="nl-NL" altLang="nl-NL" sz="2400" dirty="0"/>
              <a:t>. Dat is mooie rekentaal.”</a:t>
            </a:r>
          </a:p>
          <a:p>
            <a:endParaRPr lang="nl-NL" altLang="nl-NL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altLang="nl-NL" sz="2400" dirty="0"/>
              <a:t>Leerlingen vragen of aanmoedigen om </a:t>
            </a:r>
            <a:r>
              <a:rPr lang="nl-NL" altLang="nl-NL" sz="2400" b="1" u="sng" dirty="0"/>
              <a:t>zelfstandig</a:t>
            </a:r>
            <a:r>
              <a:rPr lang="nl-NL" altLang="nl-NL" sz="2400" dirty="0"/>
              <a:t> taal in het beoogde genre te produceren</a:t>
            </a:r>
          </a:p>
          <a:p>
            <a:r>
              <a:rPr lang="nl-NL" altLang="nl-NL" sz="2400" dirty="0" smtClean="0"/>
              <a:t>     “</a:t>
            </a:r>
            <a:r>
              <a:rPr lang="nl-NL" altLang="nl-NL" sz="2400" dirty="0"/>
              <a:t>En nou mag je zelf dat laatste stukje van de grafiek beschrijven!”</a:t>
            </a:r>
          </a:p>
          <a:p>
            <a:endParaRPr lang="en-US" altLang="nl-NL" sz="2000" dirty="0">
              <a:latin typeface="SchoolKX_New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96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Voorbeeldopgave 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720181" y="1739422"/>
            <a:ext cx="874846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2400" b="1" dirty="0" smtClean="0"/>
              <a:t>Werkvorm: Placemat</a:t>
            </a:r>
          </a:p>
          <a:p>
            <a:pPr>
              <a:lnSpc>
                <a:spcPct val="90000"/>
              </a:lnSpc>
            </a:pPr>
            <a:r>
              <a:rPr lang="nl-NL" sz="2400" dirty="0" smtClean="0"/>
              <a:t>Welke rekentaal kom je tegen in de opgave?</a:t>
            </a:r>
          </a:p>
          <a:p>
            <a:pPr>
              <a:lnSpc>
                <a:spcPct val="90000"/>
              </a:lnSpc>
            </a:pPr>
            <a:r>
              <a:rPr lang="nl-NL" sz="2400" dirty="0" smtClean="0"/>
              <a:t>Wat vinden leerlingen mogelijk lastig in deze opgave?</a:t>
            </a:r>
            <a:endParaRPr lang="nl-NL" sz="2400" dirty="0"/>
          </a:p>
          <a:p>
            <a:pPr>
              <a:lnSpc>
                <a:spcPct val="90000"/>
              </a:lnSpc>
            </a:pPr>
            <a:endParaRPr lang="nl-NL" sz="240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66317"/>
              </p:ext>
            </p:extLst>
          </p:nvPr>
        </p:nvGraphicFramePr>
        <p:xfrm>
          <a:off x="1269876" y="3068960"/>
          <a:ext cx="10120567" cy="3343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icture" r:id="rId4" imgW="4277868" imgH="1409700" progId="Word.Picture.8">
                  <p:embed/>
                </p:oleObj>
              </mc:Choice>
              <mc:Fallback>
                <p:oleObj name="Picture" r:id="rId4" imgW="4277868" imgH="140970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9876" y="3068960"/>
                        <a:ext cx="10120567" cy="33436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626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1557908" y="2348880"/>
            <a:ext cx="928903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nl-NL" sz="2400" dirty="0"/>
              <a:t>Welke taaldoelen zou je willen stellen ?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nl-NL" sz="2400" dirty="0"/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nl-NL" sz="2400" dirty="0"/>
              <a:t>Dit betekent: welke taal wil je dat de kinderen leren begrijpen, vervolgens leren beheersen en tenslotte leren toepassen</a:t>
            </a:r>
          </a:p>
        </p:txBody>
      </p:sp>
    </p:spTree>
    <p:extLst>
      <p:ext uri="{BB962C8B-B14F-4D97-AF65-F5344CB8AC3E}">
        <p14:creationId xmlns:p14="http://schemas.microsoft.com/office/powerpoint/2010/main" val="338501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>
                <a:latin typeface="+mn-lt"/>
              </a:rPr>
              <a:t>Condities</a:t>
            </a:r>
            <a:r>
              <a:rPr lang="en-US" altLang="nl-NL" dirty="0" smtClean="0">
                <a:latin typeface="+mn-lt"/>
              </a:rPr>
              <a:t> </a:t>
            </a:r>
            <a:r>
              <a:rPr lang="nl-NL" altLang="nl-NL" dirty="0" smtClean="0">
                <a:latin typeface="+mn-lt"/>
              </a:rPr>
              <a:t>creëren </a:t>
            </a:r>
            <a:r>
              <a:rPr lang="nl-NL" altLang="nl-NL" dirty="0">
                <a:latin typeface="+mn-lt"/>
              </a:rPr>
              <a:t>voor</a:t>
            </a:r>
            <a:r>
              <a:rPr lang="en-US" altLang="nl-NL" dirty="0">
                <a:latin typeface="+mn-lt"/>
              </a:rPr>
              <a:t> </a:t>
            </a:r>
            <a:r>
              <a:rPr lang="en-US" altLang="nl-NL" i="1" dirty="0">
                <a:latin typeface="+mn-lt"/>
              </a:rPr>
              <a:t>scaffolding </a:t>
            </a:r>
            <a:r>
              <a:rPr lang="en-US" altLang="nl-NL" dirty="0">
                <a:latin typeface="+mn-lt"/>
              </a:rPr>
              <a:t>van </a:t>
            </a:r>
            <a:r>
              <a:rPr lang="nl-NL" altLang="nl-NL" dirty="0" smtClean="0">
                <a:latin typeface="+mn-lt"/>
              </a:rPr>
              <a:t>taal</a:t>
            </a:r>
            <a:endParaRPr lang="nl-NL" dirty="0">
              <a:latin typeface="+mn-lt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512098" y="2204863"/>
            <a:ext cx="9721080" cy="301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altLang="nl-NL" sz="2400" dirty="0" smtClean="0"/>
              <a:t>Aandacht besteden aan interactienormen</a:t>
            </a:r>
          </a:p>
          <a:p>
            <a:endParaRPr lang="nl-NL" altLang="nl-NL" sz="2400" i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altLang="nl-NL" sz="2400" dirty="0" smtClean="0"/>
              <a:t>Leerlingen voldoende denktijd geven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nl-NL" altLang="nl-NL" sz="24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altLang="nl-NL" sz="2400" dirty="0" smtClean="0"/>
              <a:t>Leerlingen aanmoedigen tot taalproductie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nl-NL" altLang="nl-NL" sz="24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altLang="nl-NL" sz="2400" dirty="0" smtClean="0"/>
              <a:t>Luisteren naar de kwaliteit van talige uitingen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nl-NL" sz="2400" dirty="0">
              <a:latin typeface="SchoolKX_New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16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+mn-lt"/>
              </a:rPr>
              <a:t>Samengevat</a:t>
            </a:r>
            <a:endParaRPr lang="nl-NL" dirty="0">
              <a:latin typeface="+mn-lt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629916" y="2204864"/>
            <a:ext cx="986911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2400" dirty="0" smtClean="0"/>
              <a:t>In dit filmpje wordt alles nog eens op een rijtje gezet. </a:t>
            </a:r>
          </a:p>
          <a:p>
            <a:pPr>
              <a:lnSpc>
                <a:spcPct val="90000"/>
              </a:lnSpc>
            </a:pPr>
            <a:endParaRPr lang="nl-NL" sz="2400" dirty="0"/>
          </a:p>
          <a:p>
            <a:pPr>
              <a:lnSpc>
                <a:spcPct val="90000"/>
              </a:lnSpc>
            </a:pPr>
            <a:r>
              <a:rPr lang="nl-NL" sz="2400" dirty="0" err="1" smtClean="0">
                <a:hlinkClick r:id="rId3"/>
              </a:rPr>
              <a:t>Scaffolding</a:t>
            </a:r>
            <a:r>
              <a:rPr lang="nl-NL" sz="2400" dirty="0" smtClean="0">
                <a:hlinkClick r:id="rId3"/>
              </a:rPr>
              <a:t> taal in de rekenles</a:t>
            </a:r>
            <a:endParaRPr lang="nl-NL" sz="2400" dirty="0" smtClean="0"/>
          </a:p>
          <a:p>
            <a:pPr>
              <a:lnSpc>
                <a:spcPct val="90000"/>
              </a:lnSpc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53984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+mn-lt"/>
              </a:rPr>
              <a:t>Hoe brengen we dit in de praktijk?</a:t>
            </a:r>
            <a:endParaRPr lang="nl-NL" dirty="0">
              <a:latin typeface="+mn-lt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522414" y="1988840"/>
            <a:ext cx="946854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nl-NL" sz="2400" dirty="0" smtClean="0"/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nl-NL" sz="2400" dirty="0" smtClean="0"/>
              <a:t>Samen een les voorbereiden met lesvoorbereidingsformulier  </a:t>
            </a:r>
          </a:p>
        </p:txBody>
      </p:sp>
    </p:spTree>
    <p:extLst>
      <p:ext uri="{BB962C8B-B14F-4D97-AF65-F5344CB8AC3E}">
        <p14:creationId xmlns:p14="http://schemas.microsoft.com/office/powerpoint/2010/main" val="319862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+mn-lt"/>
              </a:rPr>
              <a:t>Vragen?</a:t>
            </a:r>
            <a:endParaRPr lang="nl-NL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1884" y="2348880"/>
            <a:ext cx="9144000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Om mee te nemen: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Artikel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Rekentaalkaart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Lesvoorbereidingsformulier</a:t>
            </a:r>
            <a:endParaRPr lang="nl-NL" dirty="0"/>
          </a:p>
        </p:txBody>
      </p:sp>
      <p:pic>
        <p:nvPicPr>
          <p:cNvPr id="2050" name="Picture 2" descr="https://s-media-cache-ak0.pinimg.com/236x/ba/b6/13/bab613e41a4d10277cb308a881b507e7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588" y="2345110"/>
            <a:ext cx="4320480" cy="305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38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61964" y="980728"/>
            <a:ext cx="9144000" cy="792088"/>
          </a:xfrm>
        </p:spPr>
        <p:txBody>
          <a:bodyPr/>
          <a:lstStyle/>
          <a:p>
            <a:r>
              <a:rPr lang="nl-NL" dirty="0" smtClean="0">
                <a:latin typeface="+mn-lt"/>
              </a:rPr>
              <a:t>Taal in de rekenles </a:t>
            </a:r>
            <a:endParaRPr lang="nl-NL" dirty="0">
              <a:latin typeface="+mn-lt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081376" y="2420888"/>
            <a:ext cx="811749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2400" dirty="0" smtClean="0"/>
              <a:t>-    Voorstellen 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nl-NL" sz="2400" dirty="0" smtClean="0"/>
              <a:t>Programma van de middag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nl-NL" sz="2400" dirty="0" smtClean="0"/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+mn-lt"/>
              </a:rPr>
              <a:t>Wandel-wissel-uit</a:t>
            </a:r>
            <a:endParaRPr lang="nl-NL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Waar denk je aan bij taal in de rekenles?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Besteed je bewust aandacht aan taal in de rekenles?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Wat verwacht je van deze middag?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728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+mn-lt"/>
              </a:rPr>
              <a:t>Voorgeschiedenis</a:t>
            </a:r>
            <a:r>
              <a:rPr lang="nl-NL" dirty="0" smtClean="0">
                <a:latin typeface="SchoolKX_New" panose="02000000000000000000" pitchFamily="2" charset="0"/>
              </a:rPr>
              <a:t> taal in de rekenles </a:t>
            </a:r>
            <a:endParaRPr lang="nl-NL" dirty="0">
              <a:latin typeface="SchoolKX_New" panose="02000000000000000000" pitchFamily="2" charset="0"/>
            </a:endParaRPr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Netwerk rekencoördinatoren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Van intervisie naar doelgerichte bijeenkomsten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Scholing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 smtClean="0"/>
              <a:t>Oefenen oefenen en nog eens oefenen……</a:t>
            </a:r>
          </a:p>
          <a:p>
            <a:pPr>
              <a:buFont typeface="Wingdings" panose="05000000000000000000" pitchFamily="2" charset="2"/>
              <a:buChar char="v"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			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2392" y="188640"/>
            <a:ext cx="9144000" cy="936104"/>
          </a:xfrm>
        </p:spPr>
        <p:txBody>
          <a:bodyPr/>
          <a:lstStyle/>
          <a:p>
            <a:r>
              <a:rPr lang="nl-NL" sz="3200" b="1" dirty="0" smtClean="0">
                <a:latin typeface="+mn-lt"/>
              </a:rPr>
              <a:t>Taal in de rekenles </a:t>
            </a:r>
            <a:endParaRPr lang="nl-NL" sz="3200" b="1" dirty="0">
              <a:latin typeface="+mn-lt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2393" y="1162674"/>
            <a:ext cx="9143999" cy="446896"/>
          </a:xfrm>
        </p:spPr>
        <p:txBody>
          <a:bodyPr/>
          <a:lstStyle/>
          <a:p>
            <a:r>
              <a:rPr lang="nl-NL" dirty="0" smtClean="0"/>
              <a:t>Achtergrond en theorie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773932" y="2285066"/>
            <a:ext cx="813690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nl-NL" altLang="nl-NL" sz="2400" b="1" dirty="0"/>
              <a:t>Twee </a:t>
            </a:r>
            <a:r>
              <a:rPr lang="nl-NL" altLang="nl-NL" sz="2400" b="1" dirty="0" smtClean="0"/>
              <a:t>functies van taal in  de klas:</a:t>
            </a:r>
            <a:endParaRPr lang="nl-NL" altLang="nl-NL" sz="2400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nl-NL" altLang="nl-NL" sz="2400" dirty="0"/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nl-NL" altLang="nl-NL" sz="2400" dirty="0"/>
              <a:t>Sociale functie: communicatie en samen </a:t>
            </a:r>
            <a:r>
              <a:rPr lang="nl-NL" altLang="nl-NL" sz="2400" dirty="0" smtClean="0"/>
              <a:t>leren</a:t>
            </a:r>
          </a:p>
          <a:p>
            <a:pPr>
              <a:lnSpc>
                <a:spcPct val="90000"/>
              </a:lnSpc>
            </a:pPr>
            <a:endParaRPr lang="nl-NL" altLang="nl-NL" sz="2400" dirty="0"/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nl-NL" altLang="nl-NL" sz="2400" dirty="0"/>
              <a:t>Individuele functie: “tool” om mee te denken</a:t>
            </a:r>
          </a:p>
          <a:p>
            <a:pPr>
              <a:lnSpc>
                <a:spcPct val="90000"/>
              </a:lnSpc>
            </a:pPr>
            <a:r>
              <a:rPr lang="nl-NL" altLang="nl-NL" sz="2400" dirty="0" smtClean="0"/>
              <a:t>	                               (</a:t>
            </a:r>
            <a:r>
              <a:rPr lang="nl-NL" altLang="nl-NL" sz="2400" dirty="0" err="1"/>
              <a:t>Vygotsky</a:t>
            </a:r>
            <a:r>
              <a:rPr lang="nl-NL" altLang="nl-NL" sz="2400" dirty="0"/>
              <a:t>, 1986)</a:t>
            </a:r>
          </a:p>
        </p:txBody>
      </p:sp>
    </p:spTree>
    <p:extLst>
      <p:ext uri="{BB962C8B-B14F-4D97-AF65-F5344CB8AC3E}">
        <p14:creationId xmlns:p14="http://schemas.microsoft.com/office/powerpoint/2010/main" val="415090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468542" cy="1020762"/>
          </a:xfrm>
        </p:spPr>
        <p:txBody>
          <a:bodyPr/>
          <a:lstStyle/>
          <a:p>
            <a:r>
              <a:rPr lang="nl-NL" dirty="0" smtClean="0">
                <a:latin typeface="+mn-lt"/>
              </a:rPr>
              <a:t>Taal bij rekenen-wiskunde is nodig om...</a:t>
            </a:r>
            <a:endParaRPr lang="nl-NL" dirty="0">
              <a:latin typeface="+mn-lt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/>
        </p:nvSpPr>
        <p:spPr>
          <a:xfrm>
            <a:off x="2061964" y="1596760"/>
            <a:ext cx="8305800" cy="52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nl-NL" sz="2400" dirty="0" smtClean="0"/>
              <a:t>.... te kunnen </a:t>
            </a:r>
            <a:r>
              <a:rPr lang="nl-NL" sz="2400" b="1" i="1" dirty="0" smtClean="0"/>
              <a:t>begrijpen</a:t>
            </a:r>
            <a:r>
              <a:rPr lang="nl-NL" sz="2400" dirty="0" smtClean="0"/>
              <a:t>: </a:t>
            </a:r>
          </a:p>
          <a:p>
            <a:pPr lvl="1" eaLnBrk="1" hangingPunct="1">
              <a:defRPr/>
            </a:pPr>
            <a:r>
              <a:rPr lang="nl-NL" dirty="0" smtClean="0"/>
              <a:t>Geschreven taal  (methodes, websites en toetsen)</a:t>
            </a:r>
          </a:p>
          <a:p>
            <a:pPr lvl="1" eaLnBrk="1" hangingPunct="1">
              <a:defRPr/>
            </a:pPr>
            <a:r>
              <a:rPr lang="nl-NL" dirty="0" smtClean="0"/>
              <a:t>Mondelinge taal (wat de leerkracht en de andere leerlingen zeggen)</a:t>
            </a:r>
          </a:p>
          <a:p>
            <a:pPr lvl="1" eaLnBrk="1" hangingPunct="1">
              <a:defRPr/>
            </a:pPr>
            <a:endParaRPr lang="nl-NL" dirty="0" smtClean="0"/>
          </a:p>
          <a:p>
            <a:pPr marL="0" indent="0" eaLnBrk="1" hangingPunct="1">
              <a:buFontTx/>
              <a:buNone/>
              <a:defRPr/>
            </a:pPr>
            <a:r>
              <a:rPr lang="nl-NL" sz="2400" dirty="0" smtClean="0"/>
              <a:t>..... te kunnen </a:t>
            </a:r>
            <a:r>
              <a:rPr lang="nl-NL" sz="2400" b="1" i="1" dirty="0" smtClean="0"/>
              <a:t>spreken</a:t>
            </a:r>
            <a:r>
              <a:rPr lang="nl-NL" sz="2400" i="1" dirty="0" smtClean="0"/>
              <a:t> </a:t>
            </a:r>
            <a:r>
              <a:rPr lang="nl-NL" sz="2400" b="1" i="1" dirty="0" smtClean="0"/>
              <a:t>en schrijven:</a:t>
            </a:r>
          </a:p>
          <a:p>
            <a:pPr lvl="1" eaLnBrk="1" hangingPunct="1">
              <a:defRPr/>
            </a:pPr>
            <a:r>
              <a:rPr lang="nl-NL" dirty="0" smtClean="0"/>
              <a:t>Spreken: meedoen in de reken-wiskundeles</a:t>
            </a:r>
          </a:p>
          <a:p>
            <a:pPr lvl="1" eaLnBrk="1" hangingPunct="1">
              <a:defRPr/>
            </a:pPr>
            <a:r>
              <a:rPr lang="nl-NL" dirty="0" smtClean="0"/>
              <a:t>Schrijven: wiskundige notaties te kunnen maken; strategieën te kunnen verwoorden</a:t>
            </a:r>
          </a:p>
          <a:p>
            <a:pPr marL="457200" lvl="1" indent="0" eaLnBrk="1" hangingPunct="1">
              <a:buNone/>
              <a:defRPr/>
            </a:pPr>
            <a:endParaRPr lang="nl-NL" altLang="nl-NL" dirty="0" smtClean="0"/>
          </a:p>
          <a:p>
            <a:pPr marL="457200" lvl="1" indent="0" eaLnBrk="1" hangingPunct="1">
              <a:buNone/>
              <a:defRPr/>
            </a:pPr>
            <a:r>
              <a:rPr lang="nl-NL" altLang="nl-NL" dirty="0" smtClean="0"/>
              <a:t>Dus: voor alle leerlingen is aandacht voor de ‘taal van het vak’ essentieel om toegang te krijgen tot rekenen-wiskunde</a:t>
            </a:r>
            <a:endParaRPr lang="nl-NL" sz="2800" dirty="0" smtClean="0"/>
          </a:p>
          <a:p>
            <a:pPr lvl="1" eaLnBrk="1" hangingPunct="1">
              <a:defRPr/>
            </a:pPr>
            <a:endParaRPr lang="nl-NL" dirty="0" smtClean="0"/>
          </a:p>
          <a:p>
            <a:pPr lvl="1" eaLnBrk="1" hangingPunct="1">
              <a:defRPr/>
            </a:pPr>
            <a:endParaRPr lang="nl-NL" dirty="0" smtClean="0"/>
          </a:p>
          <a:p>
            <a:pPr eaLnBrk="1" hangingPunct="1">
              <a:defRPr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522414" y="260648"/>
            <a:ext cx="9143998" cy="1020762"/>
          </a:xfrm>
        </p:spPr>
        <p:txBody>
          <a:bodyPr/>
          <a:lstStyle/>
          <a:p>
            <a:r>
              <a:rPr lang="nl-NL" dirty="0" smtClean="0">
                <a:latin typeface="+mn-lt"/>
              </a:rPr>
              <a:t>In de praktijk…………………</a:t>
            </a:r>
            <a:endParaRPr lang="nl-NL" dirty="0">
              <a:latin typeface="+mn-lt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522414" y="1597730"/>
            <a:ext cx="99725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nl-NL" sz="2400" dirty="0" smtClean="0"/>
              <a:t>- </a:t>
            </a:r>
            <a:r>
              <a:rPr lang="nl-NL" altLang="nl-NL" sz="2400" dirty="0" smtClean="0"/>
              <a:t>besteden docenten weinig aandacht aan </a:t>
            </a:r>
            <a:r>
              <a:rPr lang="nl-NL" altLang="nl-NL" sz="2400" dirty="0" err="1" smtClean="0"/>
              <a:t>vaktalige</a:t>
            </a:r>
            <a:r>
              <a:rPr lang="nl-NL" altLang="nl-NL" sz="2400" dirty="0" smtClean="0"/>
              <a:t> kernbegrippen;</a:t>
            </a:r>
          </a:p>
          <a:p>
            <a:pPr>
              <a:defRPr/>
            </a:pPr>
            <a:r>
              <a:rPr lang="nl-NL" altLang="nl-NL" sz="2400" dirty="0" smtClean="0"/>
              <a:t>- hanteren docenten vaak hetzelfde patroon in klassikale interactie;</a:t>
            </a:r>
          </a:p>
          <a:p>
            <a:pPr>
              <a:buFont typeface="Times" pitchFamily="18" charset="0"/>
              <a:buNone/>
              <a:defRPr/>
            </a:pPr>
            <a:endParaRPr lang="nl-NL" altLang="nl-NL" sz="2400" dirty="0"/>
          </a:p>
          <a:p>
            <a:pPr>
              <a:buFont typeface="Times" pitchFamily="18" charset="0"/>
              <a:buNone/>
              <a:defRPr/>
            </a:pPr>
            <a:r>
              <a:rPr lang="nl-NL" altLang="nl-NL" sz="2400" dirty="0" smtClean="0"/>
              <a:t>Leraar:	</a:t>
            </a:r>
            <a:r>
              <a:rPr lang="nl-NL" altLang="nl-NL" sz="2400" dirty="0"/>
              <a:t>	Hoe zwaar is oom Kees als hij 30 jaar is? 	</a:t>
            </a:r>
          </a:p>
          <a:p>
            <a:pPr>
              <a:buFont typeface="Times" pitchFamily="18" charset="0"/>
              <a:buNone/>
              <a:defRPr/>
            </a:pPr>
            <a:r>
              <a:rPr lang="nl-NL" altLang="nl-NL" sz="2400" dirty="0" smtClean="0"/>
              <a:t>Leerling: </a:t>
            </a:r>
            <a:r>
              <a:rPr lang="nl-NL" altLang="nl-NL" sz="2400" dirty="0"/>
              <a:t>	</a:t>
            </a:r>
            <a:r>
              <a:rPr lang="nl-NL" altLang="nl-NL" sz="2400" dirty="0" smtClean="0"/>
              <a:t>80 </a:t>
            </a:r>
            <a:r>
              <a:rPr lang="nl-NL" altLang="nl-NL" sz="2400" dirty="0"/>
              <a:t>kilo 	</a:t>
            </a:r>
          </a:p>
          <a:p>
            <a:pPr>
              <a:buFont typeface="Times" pitchFamily="18" charset="0"/>
              <a:buNone/>
              <a:defRPr/>
            </a:pPr>
            <a:r>
              <a:rPr lang="nl-NL" altLang="nl-NL" sz="2400" dirty="0" smtClean="0"/>
              <a:t>Leraar: </a:t>
            </a:r>
            <a:r>
              <a:rPr lang="nl-NL" altLang="nl-NL" sz="2400" dirty="0"/>
              <a:t>	</a:t>
            </a:r>
            <a:r>
              <a:rPr lang="nl-NL" altLang="nl-NL" sz="2400" dirty="0" smtClean="0"/>
              <a:t>Prima </a:t>
            </a:r>
            <a:endParaRPr lang="nl-NL" altLang="nl-NL" sz="2400" dirty="0"/>
          </a:p>
          <a:p>
            <a:pPr>
              <a:buFont typeface="Times" pitchFamily="18" charset="0"/>
              <a:buNone/>
              <a:defRPr/>
            </a:pPr>
            <a:r>
              <a:rPr lang="nl-NL" altLang="nl-NL" sz="2400" dirty="0"/>
              <a:t>	</a:t>
            </a:r>
          </a:p>
          <a:p>
            <a:pPr>
              <a:defRPr/>
            </a:pPr>
            <a:r>
              <a:rPr lang="en-US" altLang="nl-NL" sz="2400" dirty="0" smtClean="0"/>
              <a:t> </a:t>
            </a:r>
            <a:r>
              <a:rPr lang="nl-NL" altLang="nl-NL" sz="2400" dirty="0" smtClean="0"/>
              <a:t>Zo</a:t>
            </a:r>
            <a:r>
              <a:rPr lang="en-US" altLang="nl-NL" sz="2400" dirty="0" smtClean="0"/>
              <a:t> </a:t>
            </a:r>
            <a:r>
              <a:rPr lang="nl-NL" altLang="nl-NL" sz="2400" dirty="0" smtClean="0"/>
              <a:t>missen</a:t>
            </a:r>
            <a:r>
              <a:rPr lang="en-US" altLang="nl-NL" sz="2400" dirty="0" smtClean="0"/>
              <a:t> </a:t>
            </a:r>
            <a:r>
              <a:rPr lang="nl-NL" altLang="nl-NL" sz="2400" dirty="0" smtClean="0"/>
              <a:t>docenten</a:t>
            </a:r>
            <a:r>
              <a:rPr lang="en-US" altLang="nl-NL" sz="2400" dirty="0" smtClean="0"/>
              <a:t> </a:t>
            </a:r>
            <a:r>
              <a:rPr lang="nl-NL" altLang="nl-NL" sz="2400" dirty="0" smtClean="0"/>
              <a:t>vaak kansen voor feedback op taal.</a:t>
            </a:r>
          </a:p>
          <a:p>
            <a:pPr>
              <a:defRPr/>
            </a:pPr>
            <a:r>
              <a:rPr lang="nl-NL" altLang="nl-NL" sz="2400" dirty="0" smtClean="0"/>
              <a:t>	</a:t>
            </a:r>
          </a:p>
          <a:p>
            <a:pPr>
              <a:defRPr/>
            </a:pPr>
            <a:r>
              <a:rPr lang="en-US" altLang="nl-NL" sz="2400" dirty="0"/>
              <a:t>	</a:t>
            </a:r>
            <a:endParaRPr lang="en-US" altLang="nl-NL" sz="2400" dirty="0" smtClean="0"/>
          </a:p>
          <a:p>
            <a:pPr>
              <a:defRPr/>
            </a:pPr>
            <a:r>
              <a:rPr lang="en-US" altLang="nl-NL" sz="2400" dirty="0" smtClean="0"/>
              <a:t>U</a:t>
            </a:r>
            <a:r>
              <a:rPr lang="nl-NL" altLang="nl-NL" sz="2400" dirty="0" smtClean="0"/>
              <a:t>i</a:t>
            </a:r>
            <a:r>
              <a:rPr lang="en-US" altLang="nl-NL" sz="2400" dirty="0" smtClean="0"/>
              <a:t>t </a:t>
            </a:r>
            <a:r>
              <a:rPr lang="nl-NL" altLang="nl-NL" sz="2400" dirty="0" smtClean="0"/>
              <a:t>onderzoek: </a:t>
            </a:r>
            <a:r>
              <a:rPr lang="nl-NL" altLang="nl-NL" sz="2400" dirty="0"/>
              <a:t>o.a. </a:t>
            </a:r>
            <a:r>
              <a:rPr lang="nl-NL" altLang="nl-NL" sz="2400" dirty="0" smtClean="0"/>
              <a:t>Docenten</a:t>
            </a:r>
            <a:r>
              <a:rPr lang="en-US" altLang="nl-NL" sz="2400" dirty="0" smtClean="0"/>
              <a:t> </a:t>
            </a:r>
            <a:r>
              <a:rPr lang="nl-NL" altLang="nl-NL" sz="2400" dirty="0" smtClean="0"/>
              <a:t>in meertalige klassen zijn geneigd taal te versimpelen of vermijden (Van den Boer, 2003).</a:t>
            </a:r>
            <a:endParaRPr lang="nl-NL" altLang="nl-NL" sz="2400" dirty="0"/>
          </a:p>
        </p:txBody>
      </p:sp>
    </p:spTree>
    <p:extLst>
      <p:ext uri="{BB962C8B-B14F-4D97-AF65-F5344CB8AC3E}">
        <p14:creationId xmlns:p14="http://schemas.microsoft.com/office/powerpoint/2010/main" val="264103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+mn-lt"/>
              </a:rPr>
              <a:t>‘</a:t>
            </a:r>
            <a:r>
              <a:rPr lang="nl-NL" dirty="0" err="1" smtClean="0">
                <a:latin typeface="+mn-lt"/>
              </a:rPr>
              <a:t>Scaffolding</a:t>
            </a:r>
            <a:r>
              <a:rPr lang="nl-NL" dirty="0" smtClean="0">
                <a:latin typeface="+mn-lt"/>
              </a:rPr>
              <a:t>’ van taal </a:t>
            </a:r>
            <a:endParaRPr lang="nl-NL" dirty="0">
              <a:latin typeface="+mn-lt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555538" y="2564904"/>
            <a:ext cx="9143998" cy="17862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0342" y="1988840"/>
            <a:ext cx="5585320" cy="4189659"/>
          </a:xfrm>
          <a:noFill/>
        </p:spPr>
      </p:pic>
      <p:sp>
        <p:nvSpPr>
          <p:cNvPr id="9" name="Tekstvak 8"/>
          <p:cNvSpPr txBox="1"/>
          <p:nvPr/>
        </p:nvSpPr>
        <p:spPr>
          <a:xfrm>
            <a:off x="8326660" y="1988840"/>
            <a:ext cx="288032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2400" dirty="0" smtClean="0"/>
              <a:t>Betekent letterlijk:</a:t>
            </a:r>
          </a:p>
          <a:p>
            <a:pPr>
              <a:lnSpc>
                <a:spcPct val="90000"/>
              </a:lnSpc>
            </a:pPr>
            <a:endParaRPr lang="nl-NL" sz="2400" dirty="0"/>
          </a:p>
          <a:p>
            <a:pPr>
              <a:lnSpc>
                <a:spcPct val="90000"/>
              </a:lnSpc>
            </a:pPr>
            <a:r>
              <a:rPr lang="nl-NL" sz="2400" dirty="0" smtClean="0"/>
              <a:t>In de steigers zetten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5178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/>
          <a:srcRect l="20115" t="13960" r="19008" b="13994"/>
          <a:stretch/>
        </p:blipFill>
        <p:spPr>
          <a:xfrm>
            <a:off x="1053852" y="31968"/>
            <a:ext cx="10294917" cy="68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8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_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400984D-921D-405A-8626-907E881874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Schoolbordpresentatie (breedbeeld)</Template>
  <TotalTime>0</TotalTime>
  <Words>619</Words>
  <Application>Microsoft Office PowerPoint</Application>
  <PresentationFormat>Aangepast</PresentationFormat>
  <Paragraphs>127</Paragraphs>
  <Slides>18</Slides>
  <Notes>18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0" baseType="lpstr">
      <vt:lpstr>Chalkboard_16x9</vt:lpstr>
      <vt:lpstr>Picture</vt:lpstr>
      <vt:lpstr>Taal in de rekenles </vt:lpstr>
      <vt:lpstr>Taal in de rekenles </vt:lpstr>
      <vt:lpstr>Wandel-wissel-uit</vt:lpstr>
      <vt:lpstr>Voorgeschiedenis taal in de rekenles </vt:lpstr>
      <vt:lpstr>Taal in de rekenles </vt:lpstr>
      <vt:lpstr>Taal bij rekenen-wiskunde is nodig om...</vt:lpstr>
      <vt:lpstr>In de praktijk…………………</vt:lpstr>
      <vt:lpstr>‘Scaffolding’ van taal </vt:lpstr>
      <vt:lpstr>PowerPoint-presentatie</vt:lpstr>
      <vt:lpstr>Woorden en formuleringen </vt:lpstr>
      <vt:lpstr>Repertoire scaffolding-strategieën voor de leerkracht...</vt:lpstr>
      <vt:lpstr>Vervolg Repertoire scaffolding-strategieën voor de leerkracht...</vt:lpstr>
      <vt:lpstr>Voorbeeldopgave </vt:lpstr>
      <vt:lpstr>PowerPoint-presentatie</vt:lpstr>
      <vt:lpstr>Condities creëren voor scaffolding van taal</vt:lpstr>
      <vt:lpstr>Samengevat</vt:lpstr>
      <vt:lpstr>Hoe brengen we dit in de praktijk?</vt:lpstr>
      <vt:lpstr>Vragen?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2015-11-22T10:50:51Z</dcterms:created>
  <dcterms:modified xsi:type="dcterms:W3CDTF">2016-03-14T08:58:29Z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