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3"/>
  </p:handoutMasterIdLst>
  <p:sldIdLst>
    <p:sldId id="256" r:id="rId2"/>
    <p:sldId id="276" r:id="rId3"/>
    <p:sldId id="257" r:id="rId4"/>
    <p:sldId id="258" r:id="rId5"/>
    <p:sldId id="259" r:id="rId6"/>
    <p:sldId id="260" r:id="rId7"/>
    <p:sldId id="261" r:id="rId8"/>
    <p:sldId id="262" r:id="rId9"/>
    <p:sldId id="263" r:id="rId10"/>
    <p:sldId id="264" r:id="rId11"/>
    <p:sldId id="273" r:id="rId12"/>
    <p:sldId id="274" r:id="rId13"/>
    <p:sldId id="275" r:id="rId14"/>
    <p:sldId id="265" r:id="rId15"/>
    <p:sldId id="266" r:id="rId16"/>
    <p:sldId id="267" r:id="rId17"/>
    <p:sldId id="268" r:id="rId18"/>
    <p:sldId id="269" r:id="rId19"/>
    <p:sldId id="270" r:id="rId20"/>
    <p:sldId id="272" r:id="rId21"/>
    <p:sldId id="271" r:id="rId22"/>
  </p:sldIdLst>
  <p:sldSz cx="9144000" cy="6858000" type="screen4x3"/>
  <p:notesSz cx="6669088"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3633"/>
          </a:xfrm>
          <a:prstGeom prst="rect">
            <a:avLst/>
          </a:prstGeom>
        </p:spPr>
        <p:txBody>
          <a:bodyPr vert="horz" lIns="91440" tIns="45720" rIns="91440" bIns="45720" rtlCol="0"/>
          <a:lstStyle>
            <a:lvl1pPr algn="r">
              <a:defRPr sz="1200"/>
            </a:lvl1pPr>
          </a:lstStyle>
          <a:p>
            <a:fld id="{9EA144A7-3916-4310-8110-A8FA93830DB3}" type="datetimeFigureOut">
              <a:rPr lang="nl-NL" smtClean="0"/>
              <a:pPr/>
              <a:t>10-3-2017</a:t>
            </a:fld>
            <a:endParaRPr lang="nl-NL"/>
          </a:p>
        </p:txBody>
      </p:sp>
      <p:sp>
        <p:nvSpPr>
          <p:cNvPr id="4" name="Tijdelijke aanduiding voor voettekst 3"/>
          <p:cNvSpPr>
            <a:spLocks noGrp="1"/>
          </p:cNvSpPr>
          <p:nvPr>
            <p:ph type="ftr" sz="quarter" idx="2"/>
          </p:nvPr>
        </p:nvSpPr>
        <p:spPr>
          <a:xfrm>
            <a:off x="0" y="9377316"/>
            <a:ext cx="2889938" cy="493633"/>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377316"/>
            <a:ext cx="2889938" cy="493633"/>
          </a:xfrm>
          <a:prstGeom prst="rect">
            <a:avLst/>
          </a:prstGeom>
        </p:spPr>
        <p:txBody>
          <a:bodyPr vert="horz" lIns="91440" tIns="45720" rIns="91440" bIns="45720" rtlCol="0" anchor="b"/>
          <a:lstStyle>
            <a:lvl1pPr algn="r">
              <a:defRPr sz="1200"/>
            </a:lvl1pPr>
          </a:lstStyle>
          <a:p>
            <a:fld id="{BDB2A6B1-D261-40C5-BD57-7EBFFDDB261A}" type="slidenum">
              <a:rPr lang="nl-NL" smtClean="0"/>
              <a:pPr/>
              <a:t>‹nr.›</a:t>
            </a:fld>
            <a:endParaRPr lang="nl-NL"/>
          </a:p>
        </p:txBody>
      </p:sp>
    </p:spTree>
    <p:extLst>
      <p:ext uri="{BB962C8B-B14F-4D97-AF65-F5344CB8AC3E}">
        <p14:creationId xmlns:p14="http://schemas.microsoft.com/office/powerpoint/2010/main" xmlns="" val="35002504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de ondertitelstijl van het model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77F75F62-EFE8-4021-8864-64D2267B2C64}" type="datetimeFigureOut">
              <a:rPr lang="nl-NL" smtClean="0"/>
              <a:pPr/>
              <a:t>10-3-2017</a:t>
            </a:fld>
            <a:endParaRPr lang="nl-NL"/>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endParaRPr lang="nl-NL"/>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AB0102A7-A126-4036-ABC3-21D1F593BADE}"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77F75F62-EFE8-4021-8864-64D2267B2C64}" type="datetimeFigureOut">
              <a:rPr lang="nl-NL" smtClean="0"/>
              <a:pPr/>
              <a:t>10-3-2017</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AB0102A7-A126-4036-ABC3-21D1F593BADE}"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77F75F62-EFE8-4021-8864-64D2267B2C64}" type="datetimeFigureOut">
              <a:rPr lang="nl-NL" smtClean="0"/>
              <a:pPr/>
              <a:t>10-3-2017</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AB0102A7-A126-4036-ABC3-21D1F593BADE}"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77F75F62-EFE8-4021-8864-64D2267B2C64}" type="datetimeFigureOut">
              <a:rPr lang="nl-NL" smtClean="0"/>
              <a:pPr/>
              <a:t>10-3-2017</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AB0102A7-A126-4036-ABC3-21D1F593BADE}" type="slidenum">
              <a:rPr lang="nl-NL" smtClean="0"/>
              <a:pPr/>
              <a:t>‹nr.›</a:t>
            </a:fld>
            <a:endParaRPr lang="nl-NL"/>
          </a:p>
        </p:txBody>
      </p:sp>
      <p:sp>
        <p:nvSpPr>
          <p:cNvPr id="7" name="Titel 6"/>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77F75F62-EFE8-4021-8864-64D2267B2C64}" type="datetimeFigureOut">
              <a:rPr lang="nl-NL" smtClean="0"/>
              <a:pPr/>
              <a:t>10-3-2017</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AB0102A7-A126-4036-ABC3-21D1F593BADE}" type="slidenum">
              <a:rPr lang="nl-NL" smtClean="0"/>
              <a:pPr/>
              <a:t>‹nr.›</a:t>
            </a:fld>
            <a:endParaRPr lang="nl-NL"/>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77F75F62-EFE8-4021-8864-64D2267B2C64}" type="datetimeFigureOut">
              <a:rPr lang="nl-NL" smtClean="0"/>
              <a:pPr/>
              <a:t>10-3-2017</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AB0102A7-A126-4036-ABC3-21D1F593BADE}" type="slidenum">
              <a:rPr lang="nl-NL" smtClean="0"/>
              <a:pPr/>
              <a:t>‹nr.›</a:t>
            </a:fld>
            <a:endParaRPr lang="nl-NL"/>
          </a:p>
        </p:txBody>
      </p:sp>
      <p:sp>
        <p:nvSpPr>
          <p:cNvPr id="8" name="Titel 7"/>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77F75F62-EFE8-4021-8864-64D2267B2C64}" type="datetimeFigureOut">
              <a:rPr lang="nl-NL" smtClean="0"/>
              <a:pPr/>
              <a:t>10-3-2017</a:t>
            </a:fld>
            <a:endParaRPr lang="nl-NL"/>
          </a:p>
        </p:txBody>
      </p:sp>
      <p:sp>
        <p:nvSpPr>
          <p:cNvPr id="8" name="Tijdelijke aanduiding voor voettekst 7"/>
          <p:cNvSpPr>
            <a:spLocks noGrp="1"/>
          </p:cNvSpPr>
          <p:nvPr>
            <p:ph type="ftr" sz="quarter" idx="11"/>
          </p:nvPr>
        </p:nvSpPr>
        <p:spPr/>
        <p:txBody>
          <a:bodyPr/>
          <a:lstStyle>
            <a:extLst/>
          </a:lstStyle>
          <a:p>
            <a:endParaRPr lang="nl-NL"/>
          </a:p>
        </p:txBody>
      </p:sp>
      <p:sp>
        <p:nvSpPr>
          <p:cNvPr id="9" name="Tijdelijke aanduiding voor dianummer 8"/>
          <p:cNvSpPr>
            <a:spLocks noGrp="1"/>
          </p:cNvSpPr>
          <p:nvPr>
            <p:ph type="sldNum" sz="quarter" idx="12"/>
          </p:nvPr>
        </p:nvSpPr>
        <p:spPr/>
        <p:txBody>
          <a:bodyPr/>
          <a:lstStyle>
            <a:extLst/>
          </a:lstStyle>
          <a:p>
            <a:fld id="{AB0102A7-A126-4036-ABC3-21D1F593BADE}"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extLst/>
          </a:lstStyle>
          <a:p>
            <a:fld id="{77F75F62-EFE8-4021-8864-64D2267B2C64}" type="datetimeFigureOut">
              <a:rPr lang="nl-NL" smtClean="0"/>
              <a:pPr/>
              <a:t>10-3-2017</a:t>
            </a:fld>
            <a:endParaRPr lang="nl-NL"/>
          </a:p>
        </p:txBody>
      </p:sp>
      <p:sp>
        <p:nvSpPr>
          <p:cNvPr id="4" name="Tijdelijke aanduiding voor voettekst 3"/>
          <p:cNvSpPr>
            <a:spLocks noGrp="1"/>
          </p:cNvSpPr>
          <p:nvPr>
            <p:ph type="ftr" sz="quarter" idx="11"/>
          </p:nvPr>
        </p:nvSpPr>
        <p:spPr/>
        <p:txBody>
          <a:bodyPr/>
          <a:lstStyle>
            <a:extLst/>
          </a:lstStyle>
          <a:p>
            <a:endParaRPr lang="nl-NL"/>
          </a:p>
        </p:txBody>
      </p:sp>
      <p:sp>
        <p:nvSpPr>
          <p:cNvPr id="5" name="Tijdelijke aanduiding voor dianummer 4"/>
          <p:cNvSpPr>
            <a:spLocks noGrp="1"/>
          </p:cNvSpPr>
          <p:nvPr>
            <p:ph type="sldNum" sz="quarter" idx="12"/>
          </p:nvPr>
        </p:nvSpPr>
        <p:spPr/>
        <p:txBody>
          <a:bodyPr/>
          <a:lstStyle>
            <a:extLst/>
          </a:lstStyle>
          <a:p>
            <a:fld id="{AB0102A7-A126-4036-ABC3-21D1F593BADE}" type="slidenum">
              <a:rPr lang="nl-NL" smtClean="0"/>
              <a:pPr/>
              <a:t>‹nr.›</a:t>
            </a:fld>
            <a:endParaRPr lang="nl-NL"/>
          </a:p>
        </p:txBody>
      </p:sp>
      <p:sp>
        <p:nvSpPr>
          <p:cNvPr id="6" name="Titel 5"/>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77F75F62-EFE8-4021-8864-64D2267B2C64}" type="datetimeFigureOut">
              <a:rPr lang="nl-NL" smtClean="0"/>
              <a:pPr/>
              <a:t>10-3-2017</a:t>
            </a:fld>
            <a:endParaRPr lang="nl-NL"/>
          </a:p>
        </p:txBody>
      </p:sp>
      <p:sp>
        <p:nvSpPr>
          <p:cNvPr id="3" name="Tijdelijke aanduiding voor voettekst 2"/>
          <p:cNvSpPr>
            <a:spLocks noGrp="1"/>
          </p:cNvSpPr>
          <p:nvPr>
            <p:ph type="ftr" sz="quarter" idx="11"/>
          </p:nvPr>
        </p:nvSpPr>
        <p:spPr/>
        <p:txBody>
          <a:bodyPr/>
          <a:lstStyle>
            <a:extLst/>
          </a:lstStyle>
          <a:p>
            <a:endParaRPr lang="nl-NL"/>
          </a:p>
        </p:txBody>
      </p:sp>
      <p:sp>
        <p:nvSpPr>
          <p:cNvPr id="4" name="Tijdelijke aanduiding voor dianummer 3"/>
          <p:cNvSpPr>
            <a:spLocks noGrp="1"/>
          </p:cNvSpPr>
          <p:nvPr>
            <p:ph type="sldNum" sz="quarter" idx="12"/>
          </p:nvPr>
        </p:nvSpPr>
        <p:spPr/>
        <p:txBody>
          <a:bodyPr/>
          <a:lstStyle>
            <a:extLst/>
          </a:lstStyle>
          <a:p>
            <a:fld id="{AB0102A7-A126-4036-ABC3-21D1F593BADE}"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extLst/>
          </a:lstStyle>
          <a:p>
            <a:fld id="{77F75F62-EFE8-4021-8864-64D2267B2C64}" type="datetimeFigureOut">
              <a:rPr lang="nl-NL" smtClean="0"/>
              <a:pPr/>
              <a:t>10-3-2017</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AB0102A7-A126-4036-ABC3-21D1F593BADE}"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smtClean="0"/>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77F75F62-EFE8-4021-8864-64D2267B2C64}" type="datetimeFigureOut">
              <a:rPr lang="nl-NL" smtClean="0"/>
              <a:pPr/>
              <a:t>10-3-2017</a:t>
            </a:fld>
            <a:endParaRPr lang="nl-NL"/>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nl-NL"/>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AB0102A7-A126-4036-ABC3-21D1F593BADE}" type="slidenum">
              <a:rPr lang="nl-NL" smtClean="0"/>
              <a:pPr/>
              <a:t>‹nr.›</a:t>
            </a:fld>
            <a:endParaRPr lang="nl-NL"/>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smtClean="0"/>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7F75F62-EFE8-4021-8864-64D2267B2C64}" type="datetimeFigureOut">
              <a:rPr lang="nl-NL" smtClean="0"/>
              <a:pPr/>
              <a:t>10-3-2017</a:t>
            </a:fld>
            <a:endParaRPr lang="nl-NL"/>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nl-NL"/>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B0102A7-A126-4036-ABC3-21D1F593BADE}"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lpet4TJi41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dirty="0" smtClean="0"/>
              <a:t>Bruikbare en levendige groepsplannen voor rekenen</a:t>
            </a:r>
            <a:endParaRPr lang="nl-NL" dirty="0"/>
          </a:p>
        </p:txBody>
      </p:sp>
      <p:sp>
        <p:nvSpPr>
          <p:cNvPr id="3" name="Ondertitel 2"/>
          <p:cNvSpPr>
            <a:spLocks noGrp="1"/>
          </p:cNvSpPr>
          <p:nvPr>
            <p:ph type="subTitle" idx="1"/>
          </p:nvPr>
        </p:nvSpPr>
        <p:spPr/>
        <p:txBody>
          <a:bodyPr/>
          <a:lstStyle/>
          <a:p>
            <a:r>
              <a:rPr lang="nl-NL" dirty="0" smtClean="0"/>
              <a:t>Alex </a:t>
            </a:r>
            <a:r>
              <a:rPr lang="nl-NL" dirty="0" err="1" smtClean="0"/>
              <a:t>Nguyen</a:t>
            </a:r>
            <a:r>
              <a:rPr lang="nl-NL" dirty="0" smtClean="0"/>
              <a:t> &amp; Martine van Schaik</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47725" y="452438"/>
            <a:ext cx="7448550" cy="59531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691653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1196752"/>
            <a:ext cx="8315149" cy="252028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811088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980728"/>
            <a:ext cx="8640960" cy="485530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9552" y="430459"/>
            <a:ext cx="3838575" cy="476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219856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3347" y="2132856"/>
            <a:ext cx="8886825" cy="31718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7647" y="1624606"/>
            <a:ext cx="3838575" cy="476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91864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endParaRPr lang="nl-NL" dirty="0"/>
          </a:p>
        </p:txBody>
      </p:sp>
      <p:sp>
        <p:nvSpPr>
          <p:cNvPr id="2" name="Titel 1"/>
          <p:cNvSpPr>
            <a:spLocks noGrp="1"/>
          </p:cNvSpPr>
          <p:nvPr>
            <p:ph type="title"/>
          </p:nvPr>
        </p:nvSpPr>
        <p:spPr/>
        <p:txBody>
          <a:bodyPr/>
          <a:lstStyle/>
          <a:p>
            <a:r>
              <a:rPr lang="nl-NL" dirty="0" smtClean="0"/>
              <a:t>Format groepsplannen per blok</a:t>
            </a:r>
            <a:endParaRPr lang="nl-NL" dirty="0"/>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268760"/>
            <a:ext cx="8911928" cy="517599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5" name="Gebogen verbindingslijn 4"/>
          <p:cNvCxnSpPr/>
          <p:nvPr/>
        </p:nvCxnSpPr>
        <p:spPr>
          <a:xfrm rot="16200000" flipH="1">
            <a:off x="395536" y="1268760"/>
            <a:ext cx="2066528" cy="9144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kstvak 7"/>
          <p:cNvSpPr txBox="1"/>
          <p:nvPr/>
        </p:nvSpPr>
        <p:spPr>
          <a:xfrm>
            <a:off x="323528" y="332656"/>
            <a:ext cx="3384376" cy="369332"/>
          </a:xfrm>
          <a:prstGeom prst="rect">
            <a:avLst/>
          </a:prstGeom>
          <a:noFill/>
        </p:spPr>
        <p:txBody>
          <a:bodyPr wrap="square" rtlCol="0">
            <a:spAutoFit/>
          </a:bodyPr>
          <a:lstStyle/>
          <a:p>
            <a:r>
              <a:rPr lang="nl-NL" dirty="0" smtClean="0"/>
              <a:t>Doelen van het rekenblok</a:t>
            </a:r>
            <a:endParaRPr lang="nl-NL" dirty="0"/>
          </a:p>
        </p:txBody>
      </p:sp>
      <p:cxnSp>
        <p:nvCxnSpPr>
          <p:cNvPr id="10" name="Gebogen verbindingslijn 9"/>
          <p:cNvCxnSpPr/>
          <p:nvPr/>
        </p:nvCxnSpPr>
        <p:spPr>
          <a:xfrm rot="5400000" flipH="1" flipV="1">
            <a:off x="6016806" y="1705454"/>
            <a:ext cx="2943036" cy="792088"/>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kstvak 13"/>
          <p:cNvSpPr txBox="1"/>
          <p:nvPr/>
        </p:nvSpPr>
        <p:spPr>
          <a:xfrm>
            <a:off x="6372200" y="260648"/>
            <a:ext cx="2832630" cy="369332"/>
          </a:xfrm>
          <a:prstGeom prst="rect">
            <a:avLst/>
          </a:prstGeom>
          <a:noFill/>
        </p:spPr>
        <p:txBody>
          <a:bodyPr wrap="square" rtlCol="0">
            <a:spAutoFit/>
          </a:bodyPr>
          <a:lstStyle/>
          <a:p>
            <a:r>
              <a:rPr lang="nl-NL" dirty="0" smtClean="0"/>
              <a:t>Extra doelen (n.a.v. toetsen)</a:t>
            </a:r>
            <a:endParaRPr lang="nl-NL" dirty="0"/>
          </a:p>
        </p:txBody>
      </p:sp>
      <p:pic>
        <p:nvPicPr>
          <p:cNvPr id="4100"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33307" y="3789040"/>
            <a:ext cx="3286125" cy="28384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3" name="Rechte verbindingslijn met pijl 12"/>
          <p:cNvCxnSpPr/>
          <p:nvPr/>
        </p:nvCxnSpPr>
        <p:spPr>
          <a:xfrm>
            <a:off x="7740352" y="3068960"/>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5400000">
            <a:off x="1754095" y="539899"/>
            <a:ext cx="3438525" cy="4438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761145"/>
            <a:ext cx="4486275" cy="56292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57951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nodeType="clickEffect">
                                  <p:stCondLst>
                                    <p:cond delay="0"/>
                                  </p:stCondLst>
                                  <p:childTnLst>
                                    <p:anim calcmode="lin" valueType="num">
                                      <p:cBhvr additive="base">
                                        <p:cTn id="14" dur="500"/>
                                        <p:tgtEl>
                                          <p:spTgt spid="5"/>
                                        </p:tgtEl>
                                        <p:attrNameLst>
                                          <p:attrName>ppt_x</p:attrName>
                                        </p:attrNameLst>
                                      </p:cBhvr>
                                      <p:tavLst>
                                        <p:tav tm="0">
                                          <p:val>
                                            <p:strVal val="ppt_x"/>
                                          </p:val>
                                        </p:tav>
                                        <p:tav tm="100000">
                                          <p:val>
                                            <p:strVal val="ppt_x"/>
                                          </p:val>
                                        </p:tav>
                                      </p:tavLst>
                                    </p:anim>
                                    <p:anim calcmode="lin" valueType="num">
                                      <p:cBhvr additive="base">
                                        <p:cTn id="15" dur="500"/>
                                        <p:tgtEl>
                                          <p:spTgt spid="5"/>
                                        </p:tgtEl>
                                        <p:attrNameLst>
                                          <p:attrName>ppt_y</p:attrName>
                                        </p:attrNameLst>
                                      </p:cBhvr>
                                      <p:tavLst>
                                        <p:tav tm="0">
                                          <p:val>
                                            <p:strVal val="ppt_y"/>
                                          </p:val>
                                        </p:tav>
                                        <p:tav tm="100000">
                                          <p:val>
                                            <p:strVal val="1+ppt_h/2"/>
                                          </p:val>
                                        </p:tav>
                                      </p:tavLst>
                                    </p:anim>
                                    <p:set>
                                      <p:cBhvr>
                                        <p:cTn id="16" dur="1" fill="hold">
                                          <p:stCondLst>
                                            <p:cond delay="499"/>
                                          </p:stCondLst>
                                        </p:cTn>
                                        <p:tgtEl>
                                          <p:spTgt spid="5"/>
                                        </p:tgtEl>
                                        <p:attrNameLst>
                                          <p:attrName>style.visibility</p:attrName>
                                        </p:attrNameLst>
                                      </p:cBhvr>
                                      <p:to>
                                        <p:strVal val="hidden"/>
                                      </p:to>
                                    </p:set>
                                  </p:childTnLst>
                                </p:cTn>
                              </p:par>
                              <p:par>
                                <p:cTn id="17" presetID="2" presetClass="exit" presetSubtype="4" fill="hold" nodeType="withEffect">
                                  <p:stCondLst>
                                    <p:cond delay="0"/>
                                  </p:stCondLst>
                                  <p:childTnLst>
                                    <p:anim calcmode="lin" valueType="num">
                                      <p:cBhvr additive="base">
                                        <p:cTn id="18" dur="500"/>
                                        <p:tgtEl>
                                          <p:spTgt spid="1026"/>
                                        </p:tgtEl>
                                        <p:attrNameLst>
                                          <p:attrName>ppt_x</p:attrName>
                                        </p:attrNameLst>
                                      </p:cBhvr>
                                      <p:tavLst>
                                        <p:tav tm="0">
                                          <p:val>
                                            <p:strVal val="ppt_x"/>
                                          </p:val>
                                        </p:tav>
                                        <p:tav tm="100000">
                                          <p:val>
                                            <p:strVal val="ppt_x"/>
                                          </p:val>
                                        </p:tav>
                                      </p:tavLst>
                                    </p:anim>
                                    <p:anim calcmode="lin" valueType="num">
                                      <p:cBhvr additive="base">
                                        <p:cTn id="19" dur="500"/>
                                        <p:tgtEl>
                                          <p:spTgt spid="1026"/>
                                        </p:tgtEl>
                                        <p:attrNameLst>
                                          <p:attrName>ppt_y</p:attrName>
                                        </p:attrNameLst>
                                      </p:cBhvr>
                                      <p:tavLst>
                                        <p:tav tm="0">
                                          <p:val>
                                            <p:strVal val="ppt_y"/>
                                          </p:val>
                                        </p:tav>
                                        <p:tav tm="100000">
                                          <p:val>
                                            <p:strVal val="1+ppt_h/2"/>
                                          </p:val>
                                        </p:tav>
                                      </p:tavLst>
                                    </p:anim>
                                    <p:set>
                                      <p:cBhvr>
                                        <p:cTn id="20" dur="1" fill="hold">
                                          <p:stCondLst>
                                            <p:cond delay="499"/>
                                          </p:stCondLst>
                                        </p:cTn>
                                        <p:tgtEl>
                                          <p:spTgt spid="1026"/>
                                        </p:tgtEl>
                                        <p:attrNameLst>
                                          <p:attrName>style.visibility</p:attrName>
                                        </p:attrNameLst>
                                      </p:cBhvr>
                                      <p:to>
                                        <p:strVal val="hidden"/>
                                      </p:to>
                                    </p:set>
                                  </p:childTnLst>
                                </p:cTn>
                              </p:par>
                              <p:par>
                                <p:cTn id="21" presetID="2" presetClass="exit" presetSubtype="4" fill="hold" grpId="1" nodeType="withEffect">
                                  <p:stCondLst>
                                    <p:cond delay="0"/>
                                  </p:stCondLst>
                                  <p:childTnLst>
                                    <p:anim calcmode="lin" valueType="num">
                                      <p:cBhvr additive="base">
                                        <p:cTn id="22" dur="500"/>
                                        <p:tgtEl>
                                          <p:spTgt spid="8"/>
                                        </p:tgtEl>
                                        <p:attrNameLst>
                                          <p:attrName>ppt_x</p:attrName>
                                        </p:attrNameLst>
                                      </p:cBhvr>
                                      <p:tavLst>
                                        <p:tav tm="0">
                                          <p:val>
                                            <p:strVal val="ppt_x"/>
                                          </p:val>
                                        </p:tav>
                                        <p:tav tm="100000">
                                          <p:val>
                                            <p:strVal val="ppt_x"/>
                                          </p:val>
                                        </p:tav>
                                      </p:tavLst>
                                    </p:anim>
                                    <p:anim calcmode="lin" valueType="num">
                                      <p:cBhvr additive="base">
                                        <p:cTn id="23" dur="500"/>
                                        <p:tgtEl>
                                          <p:spTgt spid="8"/>
                                        </p:tgtEl>
                                        <p:attrNameLst>
                                          <p:attrName>ppt_y</p:attrName>
                                        </p:attrNameLst>
                                      </p:cBhvr>
                                      <p:tavLst>
                                        <p:tav tm="0">
                                          <p:val>
                                            <p:strVal val="ppt_y"/>
                                          </p:val>
                                        </p:tav>
                                        <p:tav tm="100000">
                                          <p:val>
                                            <p:strVal val="1+ppt_h/2"/>
                                          </p:val>
                                        </p:tav>
                                      </p:tavLst>
                                    </p:anim>
                                    <p:set>
                                      <p:cBhvr>
                                        <p:cTn id="24" dur="1" fill="hold">
                                          <p:stCondLst>
                                            <p:cond delay="499"/>
                                          </p:stCondLst>
                                        </p:cTn>
                                        <p:tgtEl>
                                          <p:spTgt spid="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xit" presetSubtype="4" fill="hold" nodeType="clickEffect">
                                  <p:stCondLst>
                                    <p:cond delay="0"/>
                                  </p:stCondLst>
                                  <p:childTnLst>
                                    <p:anim calcmode="lin" valueType="num">
                                      <p:cBhvr additive="base">
                                        <p:cTn id="34" dur="500"/>
                                        <p:tgtEl>
                                          <p:spTgt spid="10"/>
                                        </p:tgtEl>
                                        <p:attrNameLst>
                                          <p:attrName>ppt_x</p:attrName>
                                        </p:attrNameLst>
                                      </p:cBhvr>
                                      <p:tavLst>
                                        <p:tav tm="0">
                                          <p:val>
                                            <p:strVal val="ppt_x"/>
                                          </p:val>
                                        </p:tav>
                                        <p:tav tm="100000">
                                          <p:val>
                                            <p:strVal val="ppt_x"/>
                                          </p:val>
                                        </p:tav>
                                      </p:tavLst>
                                    </p:anim>
                                    <p:anim calcmode="lin" valueType="num">
                                      <p:cBhvr additive="base">
                                        <p:cTn id="35" dur="500"/>
                                        <p:tgtEl>
                                          <p:spTgt spid="10"/>
                                        </p:tgtEl>
                                        <p:attrNameLst>
                                          <p:attrName>ppt_y</p:attrName>
                                        </p:attrNameLst>
                                      </p:cBhvr>
                                      <p:tavLst>
                                        <p:tav tm="0">
                                          <p:val>
                                            <p:strVal val="ppt_y"/>
                                          </p:val>
                                        </p:tav>
                                        <p:tav tm="100000">
                                          <p:val>
                                            <p:strVal val="1+ppt_h/2"/>
                                          </p:val>
                                        </p:tav>
                                      </p:tavLst>
                                    </p:anim>
                                    <p:set>
                                      <p:cBhvr>
                                        <p:cTn id="36" dur="1" fill="hold">
                                          <p:stCondLst>
                                            <p:cond delay="499"/>
                                          </p:stCondLst>
                                        </p:cTn>
                                        <p:tgtEl>
                                          <p:spTgt spid="10"/>
                                        </p:tgtEl>
                                        <p:attrNameLst>
                                          <p:attrName>style.visibility</p:attrName>
                                        </p:attrNameLst>
                                      </p:cBhvr>
                                      <p:to>
                                        <p:strVal val="hidden"/>
                                      </p:to>
                                    </p:set>
                                  </p:childTnLst>
                                </p:cTn>
                              </p:par>
                              <p:par>
                                <p:cTn id="37" presetID="2" presetClass="exit" presetSubtype="4" fill="hold" grpId="1" nodeType="withEffect">
                                  <p:stCondLst>
                                    <p:cond delay="0"/>
                                  </p:stCondLst>
                                  <p:childTnLst>
                                    <p:anim calcmode="lin" valueType="num">
                                      <p:cBhvr additive="base">
                                        <p:cTn id="38" dur="500"/>
                                        <p:tgtEl>
                                          <p:spTgt spid="14"/>
                                        </p:tgtEl>
                                        <p:attrNameLst>
                                          <p:attrName>ppt_x</p:attrName>
                                        </p:attrNameLst>
                                      </p:cBhvr>
                                      <p:tavLst>
                                        <p:tav tm="0">
                                          <p:val>
                                            <p:strVal val="ppt_x"/>
                                          </p:val>
                                        </p:tav>
                                        <p:tav tm="100000">
                                          <p:val>
                                            <p:strVal val="ppt_x"/>
                                          </p:val>
                                        </p:tav>
                                      </p:tavLst>
                                    </p:anim>
                                    <p:anim calcmode="lin" valueType="num">
                                      <p:cBhvr additive="base">
                                        <p:cTn id="39" dur="500"/>
                                        <p:tgtEl>
                                          <p:spTgt spid="14"/>
                                        </p:tgtEl>
                                        <p:attrNameLst>
                                          <p:attrName>ppt_y</p:attrName>
                                        </p:attrNameLst>
                                      </p:cBhvr>
                                      <p:tavLst>
                                        <p:tav tm="0">
                                          <p:val>
                                            <p:strVal val="ppt_y"/>
                                          </p:val>
                                        </p:tav>
                                        <p:tav tm="100000">
                                          <p:val>
                                            <p:strVal val="1+ppt_h/2"/>
                                          </p:val>
                                        </p:tav>
                                      </p:tavLst>
                                    </p:anim>
                                    <p:set>
                                      <p:cBhvr>
                                        <p:cTn id="40" dur="1" fill="hold">
                                          <p:stCondLst>
                                            <p:cond delay="499"/>
                                          </p:stCondLst>
                                        </p:cTn>
                                        <p:tgtEl>
                                          <p:spTgt spid="1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10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xit" presetSubtype="4" fill="hold" nodeType="clickEffect">
                                  <p:stCondLst>
                                    <p:cond delay="0"/>
                                  </p:stCondLst>
                                  <p:childTnLst>
                                    <p:anim calcmode="lin" valueType="num">
                                      <p:cBhvr additive="base">
                                        <p:cTn id="50" dur="500"/>
                                        <p:tgtEl>
                                          <p:spTgt spid="13"/>
                                        </p:tgtEl>
                                        <p:attrNameLst>
                                          <p:attrName>ppt_x</p:attrName>
                                        </p:attrNameLst>
                                      </p:cBhvr>
                                      <p:tavLst>
                                        <p:tav tm="0">
                                          <p:val>
                                            <p:strVal val="ppt_x"/>
                                          </p:val>
                                        </p:tav>
                                        <p:tav tm="100000">
                                          <p:val>
                                            <p:strVal val="ppt_x"/>
                                          </p:val>
                                        </p:tav>
                                      </p:tavLst>
                                    </p:anim>
                                    <p:anim calcmode="lin" valueType="num">
                                      <p:cBhvr additive="base">
                                        <p:cTn id="51" dur="500"/>
                                        <p:tgtEl>
                                          <p:spTgt spid="13"/>
                                        </p:tgtEl>
                                        <p:attrNameLst>
                                          <p:attrName>ppt_y</p:attrName>
                                        </p:attrNameLst>
                                      </p:cBhvr>
                                      <p:tavLst>
                                        <p:tav tm="0">
                                          <p:val>
                                            <p:strVal val="ppt_y"/>
                                          </p:val>
                                        </p:tav>
                                        <p:tav tm="100000">
                                          <p:val>
                                            <p:strVal val="1+ppt_h/2"/>
                                          </p:val>
                                        </p:tav>
                                      </p:tavLst>
                                    </p:anim>
                                    <p:set>
                                      <p:cBhvr>
                                        <p:cTn id="52" dur="1" fill="hold">
                                          <p:stCondLst>
                                            <p:cond delay="499"/>
                                          </p:stCondLst>
                                        </p:cTn>
                                        <p:tgtEl>
                                          <p:spTgt spid="13"/>
                                        </p:tgtEl>
                                        <p:attrNameLst>
                                          <p:attrName>style.visibility</p:attrName>
                                        </p:attrNameLst>
                                      </p:cBhvr>
                                      <p:to>
                                        <p:strVal val="hidden"/>
                                      </p:to>
                                    </p:set>
                                  </p:childTnLst>
                                </p:cTn>
                              </p:par>
                              <p:par>
                                <p:cTn id="53" presetID="2" presetClass="exit" presetSubtype="4" fill="hold" nodeType="withEffect">
                                  <p:stCondLst>
                                    <p:cond delay="0"/>
                                  </p:stCondLst>
                                  <p:childTnLst>
                                    <p:anim calcmode="lin" valueType="num">
                                      <p:cBhvr additive="base">
                                        <p:cTn id="54" dur="500"/>
                                        <p:tgtEl>
                                          <p:spTgt spid="4100"/>
                                        </p:tgtEl>
                                        <p:attrNameLst>
                                          <p:attrName>ppt_x</p:attrName>
                                        </p:attrNameLst>
                                      </p:cBhvr>
                                      <p:tavLst>
                                        <p:tav tm="0">
                                          <p:val>
                                            <p:strVal val="ppt_x"/>
                                          </p:val>
                                        </p:tav>
                                        <p:tav tm="100000">
                                          <p:val>
                                            <p:strVal val="ppt_x"/>
                                          </p:val>
                                        </p:tav>
                                      </p:tavLst>
                                    </p:anim>
                                    <p:anim calcmode="lin" valueType="num">
                                      <p:cBhvr additive="base">
                                        <p:cTn id="55" dur="500"/>
                                        <p:tgtEl>
                                          <p:spTgt spid="4100"/>
                                        </p:tgtEl>
                                        <p:attrNameLst>
                                          <p:attrName>ppt_y</p:attrName>
                                        </p:attrNameLst>
                                      </p:cBhvr>
                                      <p:tavLst>
                                        <p:tav tm="0">
                                          <p:val>
                                            <p:strVal val="ppt_y"/>
                                          </p:val>
                                        </p:tav>
                                        <p:tav tm="100000">
                                          <p:val>
                                            <p:strVal val="1+ppt_h/2"/>
                                          </p:val>
                                        </p:tav>
                                      </p:tavLst>
                                    </p:anim>
                                    <p:set>
                                      <p:cBhvr>
                                        <p:cTn id="56" dur="1" fill="hold">
                                          <p:stCondLst>
                                            <p:cond delay="499"/>
                                          </p:stCondLst>
                                        </p:cTn>
                                        <p:tgtEl>
                                          <p:spTgt spid="4100"/>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02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 presetClass="exit" presetSubtype="4" fill="hold" nodeType="clickEffect">
                                  <p:stCondLst>
                                    <p:cond delay="0"/>
                                  </p:stCondLst>
                                  <p:childTnLst>
                                    <p:anim calcmode="lin" valueType="num">
                                      <p:cBhvr additive="base">
                                        <p:cTn id="64" dur="500"/>
                                        <p:tgtEl>
                                          <p:spTgt spid="1027"/>
                                        </p:tgtEl>
                                        <p:attrNameLst>
                                          <p:attrName>ppt_x</p:attrName>
                                        </p:attrNameLst>
                                      </p:cBhvr>
                                      <p:tavLst>
                                        <p:tav tm="0">
                                          <p:val>
                                            <p:strVal val="ppt_x"/>
                                          </p:val>
                                        </p:tav>
                                        <p:tav tm="100000">
                                          <p:val>
                                            <p:strVal val="ppt_x"/>
                                          </p:val>
                                        </p:tav>
                                      </p:tavLst>
                                    </p:anim>
                                    <p:anim calcmode="lin" valueType="num">
                                      <p:cBhvr additive="base">
                                        <p:cTn id="65" dur="500"/>
                                        <p:tgtEl>
                                          <p:spTgt spid="1027"/>
                                        </p:tgtEl>
                                        <p:attrNameLst>
                                          <p:attrName>ppt_y</p:attrName>
                                        </p:attrNameLst>
                                      </p:cBhvr>
                                      <p:tavLst>
                                        <p:tav tm="0">
                                          <p:val>
                                            <p:strVal val="ppt_y"/>
                                          </p:val>
                                        </p:tav>
                                        <p:tav tm="100000">
                                          <p:val>
                                            <p:strVal val="1+ppt_h/2"/>
                                          </p:val>
                                        </p:tav>
                                      </p:tavLst>
                                    </p:anim>
                                    <p:set>
                                      <p:cBhvr>
                                        <p:cTn id="66" dur="1" fill="hold">
                                          <p:stCondLst>
                                            <p:cond delay="499"/>
                                          </p:stCondLst>
                                        </p:cTn>
                                        <p:tgtEl>
                                          <p:spTgt spid="10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4" grpId="0"/>
      <p:bldP spid="14"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Format analyse groepsniveau</a:t>
            </a:r>
            <a:endParaRPr lang="nl-NL"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90575" y="1158287"/>
            <a:ext cx="6877769" cy="56997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839038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836712"/>
            <a:ext cx="8401050" cy="49434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082804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3567" y="476672"/>
            <a:ext cx="7508701" cy="622545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27584" y="133772"/>
            <a:ext cx="4991100" cy="3429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8505549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2913" y="428426"/>
            <a:ext cx="7873504" cy="642957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1560" y="85526"/>
            <a:ext cx="4991100" cy="3429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934066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Toepassen in de praktijk</a:t>
            </a:r>
            <a:endParaRPr lang="nl-NL" dirty="0"/>
          </a:p>
        </p:txBody>
      </p:sp>
      <p:pic>
        <p:nvPicPr>
          <p:cNvPr id="9219"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99592" y="1291723"/>
            <a:ext cx="6857976" cy="201465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8" name="Gebogen verbindingslijn 7"/>
          <p:cNvCxnSpPr/>
          <p:nvPr/>
        </p:nvCxnSpPr>
        <p:spPr>
          <a:xfrm rot="5400000">
            <a:off x="1021477" y="2686789"/>
            <a:ext cx="1268398" cy="936104"/>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kstvak 10"/>
          <p:cNvSpPr txBox="1"/>
          <p:nvPr/>
        </p:nvSpPr>
        <p:spPr>
          <a:xfrm>
            <a:off x="359532" y="3789040"/>
            <a:ext cx="3528392" cy="923330"/>
          </a:xfrm>
          <a:prstGeom prst="rect">
            <a:avLst/>
          </a:prstGeom>
          <a:noFill/>
        </p:spPr>
        <p:txBody>
          <a:bodyPr wrap="square" rtlCol="0">
            <a:spAutoFit/>
          </a:bodyPr>
          <a:lstStyle/>
          <a:p>
            <a:r>
              <a:rPr lang="nl-NL" dirty="0" smtClean="0"/>
              <a:t>Instructiegroepen kunnen per dag anders zijn. Afhankelijk van het lesdoel bepaal je deze groepen.</a:t>
            </a:r>
            <a:endParaRPr lang="nl-NL" dirty="0"/>
          </a:p>
        </p:txBody>
      </p:sp>
      <p:cxnSp>
        <p:nvCxnSpPr>
          <p:cNvPr id="13" name="Rechte verbindingslijn met pijl 12"/>
          <p:cNvCxnSpPr/>
          <p:nvPr/>
        </p:nvCxnSpPr>
        <p:spPr>
          <a:xfrm>
            <a:off x="3887924" y="3068960"/>
            <a:ext cx="0"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kstvak 13"/>
          <p:cNvSpPr txBox="1"/>
          <p:nvPr/>
        </p:nvSpPr>
        <p:spPr>
          <a:xfrm>
            <a:off x="2123728" y="5019134"/>
            <a:ext cx="4392488" cy="1200329"/>
          </a:xfrm>
          <a:prstGeom prst="rect">
            <a:avLst/>
          </a:prstGeom>
          <a:noFill/>
        </p:spPr>
        <p:txBody>
          <a:bodyPr wrap="square" rtlCol="0">
            <a:spAutoFit/>
          </a:bodyPr>
          <a:lstStyle/>
          <a:p>
            <a:r>
              <a:rPr lang="nl-NL" dirty="0" smtClean="0"/>
              <a:t>Dit zijn over het algemeen rekendoelen, maar kunnen doelen zijn gericht op de werkhouding (zelfstandigheid, taakspannen e.d.).</a:t>
            </a:r>
            <a:endParaRPr lang="nl-NL" dirty="0"/>
          </a:p>
        </p:txBody>
      </p:sp>
      <p:cxnSp>
        <p:nvCxnSpPr>
          <p:cNvPr id="16" name="Rechte verbindingslijn met pijl 15"/>
          <p:cNvCxnSpPr/>
          <p:nvPr/>
        </p:nvCxnSpPr>
        <p:spPr>
          <a:xfrm>
            <a:off x="5220072" y="2852936"/>
            <a:ext cx="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kstvak 17"/>
          <p:cNvSpPr txBox="1"/>
          <p:nvPr/>
        </p:nvSpPr>
        <p:spPr>
          <a:xfrm>
            <a:off x="3995936" y="3663342"/>
            <a:ext cx="2825528" cy="646331"/>
          </a:xfrm>
          <a:prstGeom prst="rect">
            <a:avLst/>
          </a:prstGeom>
          <a:noFill/>
        </p:spPr>
        <p:txBody>
          <a:bodyPr wrap="square" rtlCol="0">
            <a:spAutoFit/>
          </a:bodyPr>
          <a:lstStyle/>
          <a:p>
            <a:r>
              <a:rPr lang="nl-NL" dirty="0" smtClean="0"/>
              <a:t>Denk hierbij aan de handelingsniveaus.</a:t>
            </a:r>
            <a:endParaRPr lang="nl-NL" dirty="0"/>
          </a:p>
        </p:txBody>
      </p:sp>
    </p:spTree>
    <p:extLst>
      <p:ext uri="{BB962C8B-B14F-4D97-AF65-F5344CB8AC3E}">
        <p14:creationId xmlns:p14="http://schemas.microsoft.com/office/powerpoint/2010/main" xmlns="" val="2536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Alex Nguyen </a:t>
            </a:r>
            <a:endParaRPr lang="nl-NL" dirty="0"/>
          </a:p>
        </p:txBody>
      </p:sp>
      <p:sp>
        <p:nvSpPr>
          <p:cNvPr id="4" name="Tekstvak 3"/>
          <p:cNvSpPr txBox="1"/>
          <p:nvPr/>
        </p:nvSpPr>
        <p:spPr>
          <a:xfrm>
            <a:off x="1187624" y="2492896"/>
            <a:ext cx="864096" cy="830997"/>
          </a:xfrm>
          <a:prstGeom prst="rect">
            <a:avLst/>
          </a:prstGeom>
          <a:noFill/>
        </p:spPr>
        <p:txBody>
          <a:bodyPr wrap="square" rtlCol="0">
            <a:spAutoFit/>
          </a:bodyPr>
          <a:lstStyle/>
          <a:p>
            <a:r>
              <a:rPr lang="nl-NL" sz="4800" dirty="0" smtClean="0"/>
              <a:t>2</a:t>
            </a:r>
            <a:endParaRPr lang="nl-NL" sz="4800" dirty="0"/>
          </a:p>
        </p:txBody>
      </p:sp>
      <p:sp>
        <p:nvSpPr>
          <p:cNvPr id="5" name="Tekstvak 4"/>
          <p:cNvSpPr txBox="1"/>
          <p:nvPr/>
        </p:nvSpPr>
        <p:spPr>
          <a:xfrm>
            <a:off x="3671900" y="1693304"/>
            <a:ext cx="1404156" cy="830997"/>
          </a:xfrm>
          <a:prstGeom prst="rect">
            <a:avLst/>
          </a:prstGeom>
          <a:noFill/>
        </p:spPr>
        <p:txBody>
          <a:bodyPr wrap="square" rtlCol="0">
            <a:spAutoFit/>
          </a:bodyPr>
          <a:lstStyle/>
          <a:p>
            <a:r>
              <a:rPr lang="nl-NL" sz="4800" dirty="0" smtClean="0"/>
              <a:t>10</a:t>
            </a:r>
            <a:endParaRPr lang="nl-NL" sz="4800" dirty="0"/>
          </a:p>
        </p:txBody>
      </p:sp>
      <p:sp>
        <p:nvSpPr>
          <p:cNvPr id="6" name="Tekstvak 5"/>
          <p:cNvSpPr txBox="1"/>
          <p:nvPr/>
        </p:nvSpPr>
        <p:spPr>
          <a:xfrm>
            <a:off x="5652120" y="4509120"/>
            <a:ext cx="1512168" cy="830997"/>
          </a:xfrm>
          <a:prstGeom prst="rect">
            <a:avLst/>
          </a:prstGeom>
          <a:noFill/>
        </p:spPr>
        <p:txBody>
          <a:bodyPr wrap="square" rtlCol="0">
            <a:spAutoFit/>
          </a:bodyPr>
          <a:lstStyle/>
          <a:p>
            <a:r>
              <a:rPr lang="nl-NL" sz="4800" dirty="0" smtClean="0"/>
              <a:t>30</a:t>
            </a:r>
            <a:endParaRPr lang="nl-NL" sz="4800" dirty="0"/>
          </a:p>
        </p:txBody>
      </p:sp>
      <p:sp>
        <p:nvSpPr>
          <p:cNvPr id="7" name="Tekstvak 6"/>
          <p:cNvSpPr txBox="1"/>
          <p:nvPr/>
        </p:nvSpPr>
        <p:spPr>
          <a:xfrm>
            <a:off x="2987824" y="3789039"/>
            <a:ext cx="1368152" cy="830997"/>
          </a:xfrm>
          <a:prstGeom prst="rect">
            <a:avLst/>
          </a:prstGeom>
          <a:noFill/>
        </p:spPr>
        <p:txBody>
          <a:bodyPr wrap="square" rtlCol="0">
            <a:spAutoFit/>
          </a:bodyPr>
          <a:lstStyle/>
          <a:p>
            <a:r>
              <a:rPr lang="nl-NL" sz="4800" dirty="0" smtClean="0"/>
              <a:t>024</a:t>
            </a:r>
            <a:endParaRPr lang="nl-NL" sz="4800" dirty="0"/>
          </a:p>
        </p:txBody>
      </p:sp>
      <p:sp>
        <p:nvSpPr>
          <p:cNvPr id="8" name="Tekstvak 7"/>
          <p:cNvSpPr txBox="1"/>
          <p:nvPr/>
        </p:nvSpPr>
        <p:spPr>
          <a:xfrm>
            <a:off x="6228184" y="2491189"/>
            <a:ext cx="2160240" cy="830997"/>
          </a:xfrm>
          <a:prstGeom prst="rect">
            <a:avLst/>
          </a:prstGeom>
          <a:noFill/>
        </p:spPr>
        <p:txBody>
          <a:bodyPr wrap="square" rtlCol="0">
            <a:spAutoFit/>
          </a:bodyPr>
          <a:lstStyle/>
          <a:p>
            <a:r>
              <a:rPr lang="nl-NL" sz="4800" dirty="0" smtClean="0"/>
              <a:t>224</a:t>
            </a:r>
            <a:endParaRPr lang="nl-NL" sz="4800" dirty="0"/>
          </a:p>
        </p:txBody>
      </p:sp>
      <p:sp>
        <p:nvSpPr>
          <p:cNvPr id="9" name="Tekstvak 8"/>
          <p:cNvSpPr txBox="1"/>
          <p:nvPr/>
        </p:nvSpPr>
        <p:spPr>
          <a:xfrm>
            <a:off x="971600" y="4797152"/>
            <a:ext cx="1584176" cy="830997"/>
          </a:xfrm>
          <a:prstGeom prst="rect">
            <a:avLst/>
          </a:prstGeom>
          <a:noFill/>
        </p:spPr>
        <p:txBody>
          <a:bodyPr wrap="square" rtlCol="0">
            <a:spAutoFit/>
          </a:bodyPr>
          <a:lstStyle/>
          <a:p>
            <a:r>
              <a:rPr lang="nl-NL" sz="4800" dirty="0" smtClean="0"/>
              <a:t>11</a:t>
            </a:r>
            <a:endParaRPr lang="nl-NL" sz="4800" dirty="0"/>
          </a:p>
        </p:txBody>
      </p:sp>
    </p:spTree>
    <p:extLst>
      <p:ext uri="{BB962C8B-B14F-4D97-AF65-F5344CB8AC3E}">
        <p14:creationId xmlns:p14="http://schemas.microsoft.com/office/powerpoint/2010/main" xmlns="" val="868125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838325"/>
            <a:ext cx="8520282" cy="281481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508749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 en opmerkingen?</a:t>
            </a:r>
            <a:endParaRPr lang="nl-NL" dirty="0"/>
          </a:p>
        </p:txBody>
      </p:sp>
      <p:sp>
        <p:nvSpPr>
          <p:cNvPr id="3" name="Tekstvak 2"/>
          <p:cNvSpPr txBox="1"/>
          <p:nvPr/>
        </p:nvSpPr>
        <p:spPr>
          <a:xfrm>
            <a:off x="971600" y="5229200"/>
            <a:ext cx="1080120" cy="369332"/>
          </a:xfrm>
          <a:prstGeom prst="rect">
            <a:avLst/>
          </a:prstGeom>
          <a:noFill/>
        </p:spPr>
        <p:txBody>
          <a:bodyPr wrap="square" rtlCol="0">
            <a:spAutoFit/>
          </a:bodyPr>
          <a:lstStyle/>
          <a:p>
            <a:r>
              <a:rPr lang="nl-NL" dirty="0" smtClean="0">
                <a:hlinkClick r:id="rId2"/>
              </a:rPr>
              <a:t>Video</a:t>
            </a:r>
            <a:endParaRPr lang="nl-NL" dirty="0"/>
          </a:p>
        </p:txBody>
      </p:sp>
      <p:sp>
        <p:nvSpPr>
          <p:cNvPr id="4" name="Tekstvak 3"/>
          <p:cNvSpPr txBox="1"/>
          <p:nvPr/>
        </p:nvSpPr>
        <p:spPr>
          <a:xfrm>
            <a:off x="2411760" y="3284984"/>
            <a:ext cx="5812810" cy="584775"/>
          </a:xfrm>
          <a:prstGeom prst="rect">
            <a:avLst/>
          </a:prstGeom>
          <a:noFill/>
        </p:spPr>
        <p:txBody>
          <a:bodyPr wrap="none" rtlCol="0">
            <a:spAutoFit/>
          </a:bodyPr>
          <a:lstStyle/>
          <a:p>
            <a:r>
              <a:rPr lang="nl-NL" sz="3200" dirty="0" err="1" smtClean="0"/>
              <a:t>alex.nguyen</a:t>
            </a:r>
            <a:r>
              <a:rPr lang="nl-NL" sz="3200" dirty="0" smtClean="0"/>
              <a:t>@</a:t>
            </a:r>
            <a:r>
              <a:rPr lang="nl-NL" sz="3200" dirty="0" err="1" smtClean="0"/>
              <a:t>deklumpert.nl</a:t>
            </a:r>
            <a:endParaRPr lang="nl-NL" sz="3200" dirty="0"/>
          </a:p>
        </p:txBody>
      </p:sp>
    </p:spTree>
    <p:extLst>
      <p:ext uri="{BB962C8B-B14F-4D97-AF65-F5344CB8AC3E}">
        <p14:creationId xmlns:p14="http://schemas.microsoft.com/office/powerpoint/2010/main" xmlns="" val="2881357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smtClean="0"/>
              <a:t>Gaan wij bij ons op school verder met de groepsplannen, zoals wij er nu mee werken of gaan wij het werken met groepsplannen anders vormgeven?</a:t>
            </a:r>
            <a:endParaRPr lang="nl-NL" dirty="0"/>
          </a:p>
        </p:txBody>
      </p:sp>
      <p:sp>
        <p:nvSpPr>
          <p:cNvPr id="2" name="Titel 1"/>
          <p:cNvSpPr>
            <a:spLocks noGrp="1"/>
          </p:cNvSpPr>
          <p:nvPr>
            <p:ph type="title"/>
          </p:nvPr>
        </p:nvSpPr>
        <p:spPr/>
        <p:txBody>
          <a:bodyPr/>
          <a:lstStyle/>
          <a:p>
            <a:r>
              <a:rPr lang="nl-NL" dirty="0" smtClean="0"/>
              <a:t>Het doel</a:t>
            </a:r>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r>
              <a:rPr lang="nl-NL" dirty="0" smtClean="0"/>
              <a:t>Groepsplannen algemeen</a:t>
            </a:r>
          </a:p>
          <a:p>
            <a:r>
              <a:rPr lang="nl-NL" dirty="0" smtClean="0"/>
              <a:t>Groepsplannen per blok</a:t>
            </a:r>
          </a:p>
          <a:p>
            <a:r>
              <a:rPr lang="nl-NL" dirty="0" smtClean="0"/>
              <a:t>De cyclus</a:t>
            </a:r>
          </a:p>
          <a:p>
            <a:r>
              <a:rPr lang="nl-NL" dirty="0" smtClean="0"/>
              <a:t>Het groepsoverzicht</a:t>
            </a:r>
          </a:p>
          <a:p>
            <a:r>
              <a:rPr lang="nl-NL" dirty="0" err="1" smtClean="0"/>
              <a:t>Format</a:t>
            </a:r>
            <a:r>
              <a:rPr lang="nl-NL" dirty="0" smtClean="0"/>
              <a:t> ‘klassenorganisatie’</a:t>
            </a:r>
          </a:p>
          <a:p>
            <a:r>
              <a:rPr lang="nl-NL" dirty="0" err="1" smtClean="0"/>
              <a:t>Format</a:t>
            </a:r>
            <a:r>
              <a:rPr lang="nl-NL" dirty="0" smtClean="0"/>
              <a:t> ‘groepsplannen per blok’</a:t>
            </a:r>
          </a:p>
          <a:p>
            <a:r>
              <a:rPr lang="nl-NL" dirty="0" smtClean="0"/>
              <a:t>Format ‘analyse groepsniveau’</a:t>
            </a:r>
          </a:p>
          <a:p>
            <a:r>
              <a:rPr lang="nl-NL" dirty="0" smtClean="0"/>
              <a:t>Toepassen in de praktijk</a:t>
            </a:r>
          </a:p>
          <a:p>
            <a:r>
              <a:rPr lang="nl-NL" dirty="0" smtClean="0"/>
              <a:t>Vragen</a:t>
            </a:r>
            <a:endParaRPr lang="nl-NL" dirty="0"/>
          </a:p>
        </p:txBody>
      </p:sp>
      <p:sp>
        <p:nvSpPr>
          <p:cNvPr id="2" name="Titel 1"/>
          <p:cNvSpPr>
            <a:spLocks noGrp="1"/>
          </p:cNvSpPr>
          <p:nvPr>
            <p:ph type="title"/>
          </p:nvPr>
        </p:nvSpPr>
        <p:spPr/>
        <p:txBody>
          <a:bodyPr/>
          <a:lstStyle/>
          <a:p>
            <a:r>
              <a:rPr lang="nl-NL" dirty="0" smtClean="0"/>
              <a:t>Inhoudsopgave</a:t>
            </a:r>
            <a:endParaRPr lang="nl-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r>
              <a:rPr lang="nl-NL" i="1" dirty="0" smtClean="0"/>
              <a:t> ‘Een groepsplan: een gedifferentieerd onderwijsaanbod voor de hele groep. Dit groepsplan is dynamisch, we stellen het regelmatig bij. Op deze manier kan een leerkracht haar onderwijs zo adaptief mogelijk maken.’ </a:t>
            </a:r>
            <a:br>
              <a:rPr lang="nl-NL" i="1" dirty="0" smtClean="0"/>
            </a:br>
            <a:r>
              <a:rPr lang="nl-NL" sz="1800" i="1" dirty="0" smtClean="0"/>
              <a:t>Van </a:t>
            </a:r>
            <a:r>
              <a:rPr lang="nl-NL" sz="1800" i="1" dirty="0" err="1" smtClean="0"/>
              <a:t>Groenestijn</a:t>
            </a:r>
            <a:r>
              <a:rPr lang="nl-NL" sz="1800" i="1" dirty="0" smtClean="0"/>
              <a:t>, </a:t>
            </a:r>
            <a:r>
              <a:rPr lang="nl-NL" sz="1800" i="1" dirty="0" err="1" smtClean="0"/>
              <a:t>Borghouts</a:t>
            </a:r>
            <a:r>
              <a:rPr lang="nl-NL" sz="1800" i="1" dirty="0" smtClean="0"/>
              <a:t>, Janssen (2011). Protocol ERWD. Assen, Van </a:t>
            </a:r>
            <a:r>
              <a:rPr lang="nl-NL" sz="1800" i="1" dirty="0" err="1" smtClean="0"/>
              <a:t>Gorcum</a:t>
            </a:r>
            <a:endParaRPr lang="nl-NL" sz="1800" i="1" dirty="0" smtClean="0"/>
          </a:p>
          <a:p>
            <a:endParaRPr lang="nl-NL" i="1" dirty="0" smtClean="0"/>
          </a:p>
          <a:p>
            <a:r>
              <a:rPr lang="nl-NL" i="1" dirty="0" smtClean="0"/>
              <a:t>Opdracht</a:t>
            </a:r>
            <a:r>
              <a:rPr lang="nl-NL" i="1" dirty="0"/>
              <a:t/>
            </a:r>
            <a:br>
              <a:rPr lang="nl-NL" i="1" dirty="0"/>
            </a:br>
            <a:r>
              <a:rPr lang="nl-NL" i="1" dirty="0" smtClean="0"/>
              <a:t>	</a:t>
            </a:r>
            <a:endParaRPr lang="nl-NL" sz="1600" i="1" dirty="0" smtClean="0"/>
          </a:p>
          <a:p>
            <a:endParaRPr lang="nl-NL" sz="1600" i="1" dirty="0" smtClean="0"/>
          </a:p>
        </p:txBody>
      </p:sp>
      <p:sp>
        <p:nvSpPr>
          <p:cNvPr id="2" name="Titel 1"/>
          <p:cNvSpPr>
            <a:spLocks noGrp="1"/>
          </p:cNvSpPr>
          <p:nvPr>
            <p:ph type="title"/>
          </p:nvPr>
        </p:nvSpPr>
        <p:spPr/>
        <p:txBody>
          <a:bodyPr/>
          <a:lstStyle/>
          <a:p>
            <a:r>
              <a:rPr lang="nl-NL" dirty="0" smtClean="0"/>
              <a:t>Groepsplannen</a:t>
            </a:r>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smtClean="0"/>
              <a:t>Dynamische, zinvolle en levendige groepsplannen</a:t>
            </a:r>
          </a:p>
          <a:p>
            <a:r>
              <a:rPr lang="nl-NL" dirty="0" smtClean="0"/>
              <a:t>Aanpassen per rekenblok</a:t>
            </a:r>
          </a:p>
          <a:p>
            <a:r>
              <a:rPr lang="nl-NL" dirty="0" smtClean="0"/>
              <a:t>Vertalen naar het weekrooster</a:t>
            </a:r>
          </a:p>
          <a:p>
            <a:r>
              <a:rPr lang="nl-NL" dirty="0" smtClean="0"/>
              <a:t>Goede voorbereiding op de les</a:t>
            </a:r>
          </a:p>
          <a:p>
            <a:r>
              <a:rPr lang="nl-NL" dirty="0" smtClean="0"/>
              <a:t>Te gebruiken bij alle vakken</a:t>
            </a:r>
            <a:endParaRPr lang="nl-NL" dirty="0"/>
          </a:p>
        </p:txBody>
      </p:sp>
      <p:sp>
        <p:nvSpPr>
          <p:cNvPr id="2" name="Titel 1"/>
          <p:cNvSpPr>
            <a:spLocks noGrp="1"/>
          </p:cNvSpPr>
          <p:nvPr>
            <p:ph type="title"/>
          </p:nvPr>
        </p:nvSpPr>
        <p:spPr/>
        <p:txBody>
          <a:bodyPr/>
          <a:lstStyle/>
          <a:p>
            <a:r>
              <a:rPr lang="nl-NL" dirty="0" smtClean="0"/>
              <a:t>Groepsplannen per blok</a:t>
            </a:r>
            <a:endParaRPr lang="nl-N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cyclus</a:t>
            </a:r>
            <a:endParaRPr lang="nl-NL" dirty="0"/>
          </a:p>
        </p:txBody>
      </p:sp>
      <p:pic>
        <p:nvPicPr>
          <p:cNvPr id="1026" name="Picture 2" descr="Afbeeldingsresultaat voor pdca cyclu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08104" y="1087158"/>
            <a:ext cx="3176786" cy="1765778"/>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87217" y="2852936"/>
            <a:ext cx="6419850" cy="10382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7" name="Rechte verbindingslijn met pijl 6"/>
          <p:cNvCxnSpPr/>
          <p:nvPr/>
        </p:nvCxnSpPr>
        <p:spPr>
          <a:xfrm>
            <a:off x="1115616" y="3789040"/>
            <a:ext cx="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Rechte verbindingslijn met pijl 8"/>
          <p:cNvCxnSpPr/>
          <p:nvPr/>
        </p:nvCxnSpPr>
        <p:spPr>
          <a:xfrm>
            <a:off x="1331640" y="3717032"/>
            <a:ext cx="0" cy="18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Rechte verbindingslijn met pijl 11"/>
          <p:cNvCxnSpPr/>
          <p:nvPr/>
        </p:nvCxnSpPr>
        <p:spPr>
          <a:xfrm>
            <a:off x="3851920" y="371703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Rechte verbindingslijn met pijl 15"/>
          <p:cNvCxnSpPr/>
          <p:nvPr/>
        </p:nvCxnSpPr>
        <p:spPr>
          <a:xfrm>
            <a:off x="3995936" y="3717032"/>
            <a:ext cx="0" cy="1224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Rechte verbindingslijn met pijl 17"/>
          <p:cNvCxnSpPr/>
          <p:nvPr/>
        </p:nvCxnSpPr>
        <p:spPr>
          <a:xfrm>
            <a:off x="4226060" y="3645024"/>
            <a:ext cx="0" cy="20162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kstvak 18"/>
          <p:cNvSpPr txBox="1"/>
          <p:nvPr/>
        </p:nvSpPr>
        <p:spPr>
          <a:xfrm>
            <a:off x="755576" y="4653136"/>
            <a:ext cx="3096344" cy="369332"/>
          </a:xfrm>
          <a:prstGeom prst="rect">
            <a:avLst/>
          </a:prstGeom>
          <a:noFill/>
        </p:spPr>
        <p:txBody>
          <a:bodyPr wrap="square" rtlCol="0">
            <a:spAutoFit/>
          </a:bodyPr>
          <a:lstStyle/>
          <a:p>
            <a:r>
              <a:rPr lang="nl-NL" dirty="0" smtClean="0"/>
              <a:t>Invullen Klassenorganisatie</a:t>
            </a:r>
            <a:endParaRPr lang="nl-NL" dirty="0"/>
          </a:p>
        </p:txBody>
      </p:sp>
      <p:sp>
        <p:nvSpPr>
          <p:cNvPr id="23" name="Tekstvak 22"/>
          <p:cNvSpPr txBox="1"/>
          <p:nvPr/>
        </p:nvSpPr>
        <p:spPr>
          <a:xfrm>
            <a:off x="755576" y="5457817"/>
            <a:ext cx="3096344" cy="369332"/>
          </a:xfrm>
          <a:prstGeom prst="rect">
            <a:avLst/>
          </a:prstGeom>
          <a:noFill/>
        </p:spPr>
        <p:txBody>
          <a:bodyPr wrap="square" rtlCol="0">
            <a:spAutoFit/>
          </a:bodyPr>
          <a:lstStyle/>
          <a:p>
            <a:r>
              <a:rPr lang="nl-NL" dirty="0" smtClean="0"/>
              <a:t>Groepsplan per blok</a:t>
            </a:r>
            <a:endParaRPr lang="nl-NL" dirty="0"/>
          </a:p>
        </p:txBody>
      </p:sp>
      <p:sp>
        <p:nvSpPr>
          <p:cNvPr id="24" name="Tekstvak 23"/>
          <p:cNvSpPr txBox="1"/>
          <p:nvPr/>
        </p:nvSpPr>
        <p:spPr>
          <a:xfrm>
            <a:off x="2987824" y="4108430"/>
            <a:ext cx="3096344" cy="369332"/>
          </a:xfrm>
          <a:prstGeom prst="rect">
            <a:avLst/>
          </a:prstGeom>
          <a:noFill/>
        </p:spPr>
        <p:txBody>
          <a:bodyPr wrap="square" rtlCol="0">
            <a:spAutoFit/>
          </a:bodyPr>
          <a:lstStyle/>
          <a:p>
            <a:r>
              <a:rPr lang="nl-NL" dirty="0" smtClean="0"/>
              <a:t>Afname LVS-toets</a:t>
            </a:r>
            <a:endParaRPr lang="nl-NL" dirty="0"/>
          </a:p>
        </p:txBody>
      </p:sp>
      <p:sp>
        <p:nvSpPr>
          <p:cNvPr id="27" name="Tekstvak 26"/>
          <p:cNvSpPr txBox="1"/>
          <p:nvPr/>
        </p:nvSpPr>
        <p:spPr>
          <a:xfrm>
            <a:off x="3635896" y="4941168"/>
            <a:ext cx="3096344" cy="369332"/>
          </a:xfrm>
          <a:prstGeom prst="rect">
            <a:avLst/>
          </a:prstGeom>
          <a:noFill/>
        </p:spPr>
        <p:txBody>
          <a:bodyPr wrap="square" rtlCol="0">
            <a:spAutoFit/>
          </a:bodyPr>
          <a:lstStyle/>
          <a:p>
            <a:r>
              <a:rPr lang="nl-NL" dirty="0" smtClean="0"/>
              <a:t>Invullen analyse groepsniveau</a:t>
            </a:r>
            <a:endParaRPr lang="nl-NL" dirty="0"/>
          </a:p>
        </p:txBody>
      </p:sp>
      <p:sp>
        <p:nvSpPr>
          <p:cNvPr id="28" name="Tekstvak 27"/>
          <p:cNvSpPr txBox="1"/>
          <p:nvPr/>
        </p:nvSpPr>
        <p:spPr>
          <a:xfrm>
            <a:off x="3699481" y="5665580"/>
            <a:ext cx="3096344" cy="369332"/>
          </a:xfrm>
          <a:prstGeom prst="rect">
            <a:avLst/>
          </a:prstGeom>
          <a:noFill/>
        </p:spPr>
        <p:txBody>
          <a:bodyPr wrap="square" rtlCol="0">
            <a:spAutoFit/>
          </a:bodyPr>
          <a:lstStyle/>
          <a:p>
            <a:r>
              <a:rPr lang="nl-NL" dirty="0" smtClean="0"/>
              <a:t>Invullen groepsniveau</a:t>
            </a:r>
            <a:endParaRPr lang="nl-NL" dirty="0"/>
          </a:p>
        </p:txBody>
      </p:sp>
    </p:spTree>
    <p:extLst>
      <p:ext uri="{BB962C8B-B14F-4D97-AF65-F5344CB8AC3E}">
        <p14:creationId xmlns:p14="http://schemas.microsoft.com/office/powerpoint/2010/main" xmlns="" val="1820420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3" grpId="0"/>
      <p:bldP spid="24" grpId="0"/>
      <p:bldP spid="27"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smtClean="0"/>
              <a:t>Invullen in juni/juli</a:t>
            </a:r>
          </a:p>
          <a:p>
            <a:r>
              <a:rPr lang="nl-NL" dirty="0" smtClean="0"/>
              <a:t>Invullen in februari</a:t>
            </a:r>
            <a:endParaRPr lang="nl-NL" dirty="0"/>
          </a:p>
        </p:txBody>
      </p:sp>
      <p:sp>
        <p:nvSpPr>
          <p:cNvPr id="2" name="Titel 1"/>
          <p:cNvSpPr>
            <a:spLocks noGrp="1"/>
          </p:cNvSpPr>
          <p:nvPr>
            <p:ph type="title"/>
          </p:nvPr>
        </p:nvSpPr>
        <p:spPr/>
        <p:txBody>
          <a:bodyPr/>
          <a:lstStyle/>
          <a:p>
            <a:r>
              <a:rPr lang="nl-NL" dirty="0" smtClean="0"/>
              <a:t>Het groepsoverzicht</a:t>
            </a:r>
            <a:endParaRPr lang="nl-NL"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2924944"/>
            <a:ext cx="8496944" cy="250297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031796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92500"/>
          </a:bodyPr>
          <a:lstStyle/>
          <a:p>
            <a:r>
              <a:rPr lang="nl-NL" i="1" dirty="0" smtClean="0"/>
              <a:t>‘Goed klassenmanagement is een essentiële vaardigheid. Het is, net als een goede instructie, een zeer krachtig middel bij de preventie en aanpak van problemen. Het leidt ertoe dat de gang van zaken in de groep soepel verloopt en betreft aspecten als alertheid, regie, flexibiliteit, maximaal benutten van leertijd, evenals goede routines waardoor de leerlingen weten waar ze aan toe zijn.’</a:t>
            </a:r>
          </a:p>
          <a:p>
            <a:pPr marL="0" indent="0">
              <a:buNone/>
            </a:pPr>
            <a:r>
              <a:rPr lang="nl-NL" i="1" dirty="0"/>
              <a:t/>
            </a:r>
            <a:br>
              <a:rPr lang="nl-NL" i="1" dirty="0"/>
            </a:br>
            <a:r>
              <a:rPr lang="nl-NL" sz="1400" i="1" dirty="0" err="1" smtClean="0"/>
              <a:t>Pameijer</a:t>
            </a:r>
            <a:r>
              <a:rPr lang="nl-NL" sz="1400" i="1" dirty="0" smtClean="0"/>
              <a:t>, </a:t>
            </a:r>
            <a:r>
              <a:rPr lang="nl-NL" sz="1400" i="1" dirty="0" err="1" smtClean="0"/>
              <a:t>Beukering</a:t>
            </a:r>
            <a:r>
              <a:rPr lang="nl-NL" sz="1400" i="1" dirty="0" smtClean="0"/>
              <a:t>, Lange (2009). Handelingsgericht werken: een handreiking voor het schoolteam. Leuven, </a:t>
            </a:r>
            <a:r>
              <a:rPr lang="nl-NL" sz="1400" i="1" dirty="0" err="1" smtClean="0"/>
              <a:t>Acco</a:t>
            </a:r>
            <a:endParaRPr lang="nl-NL" sz="1400" i="1" dirty="0"/>
          </a:p>
        </p:txBody>
      </p:sp>
      <p:sp>
        <p:nvSpPr>
          <p:cNvPr id="2" name="Titel 1"/>
          <p:cNvSpPr>
            <a:spLocks noGrp="1"/>
          </p:cNvSpPr>
          <p:nvPr>
            <p:ph type="title"/>
          </p:nvPr>
        </p:nvSpPr>
        <p:spPr/>
        <p:txBody>
          <a:bodyPr/>
          <a:lstStyle/>
          <a:p>
            <a:r>
              <a:rPr lang="nl-NL" dirty="0" smtClean="0"/>
              <a:t>Format de klassenorganisatie</a:t>
            </a:r>
            <a:endParaRPr lang="nl-NL" dirty="0"/>
          </a:p>
        </p:txBody>
      </p:sp>
    </p:spTree>
    <p:extLst>
      <p:ext uri="{BB962C8B-B14F-4D97-AF65-F5344CB8AC3E}">
        <p14:creationId xmlns:p14="http://schemas.microsoft.com/office/powerpoint/2010/main" xmlns="" val="22235497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470</TotalTime>
  <Words>309</Words>
  <Application>Microsoft Office PowerPoint</Application>
  <PresentationFormat>Diavoorstelling (4:3)</PresentationFormat>
  <Paragraphs>54</Paragraphs>
  <Slides>21</Slides>
  <Notes>0</Notes>
  <HiddenSlides>0</HiddenSlides>
  <MMClips>0</MMClips>
  <ScaleCrop>false</ScaleCrop>
  <HeadingPairs>
    <vt:vector size="4" baseType="variant">
      <vt:variant>
        <vt:lpstr>Thema</vt:lpstr>
      </vt:variant>
      <vt:variant>
        <vt:i4>1</vt:i4>
      </vt:variant>
      <vt:variant>
        <vt:lpstr>Diatitels</vt:lpstr>
      </vt:variant>
      <vt:variant>
        <vt:i4>21</vt:i4>
      </vt:variant>
    </vt:vector>
  </HeadingPairs>
  <TitlesOfParts>
    <vt:vector size="22" baseType="lpstr">
      <vt:lpstr>Concours</vt:lpstr>
      <vt:lpstr>Bruikbare en levendige groepsplannen voor rekenen</vt:lpstr>
      <vt:lpstr>Alex Nguyen </vt:lpstr>
      <vt:lpstr>Het doel</vt:lpstr>
      <vt:lpstr>Inhoudsopgave</vt:lpstr>
      <vt:lpstr>Groepsplannen</vt:lpstr>
      <vt:lpstr>Groepsplannen per blok</vt:lpstr>
      <vt:lpstr>De cyclus</vt:lpstr>
      <vt:lpstr>Het groepsoverzicht</vt:lpstr>
      <vt:lpstr>Format de klassenorganisatie</vt:lpstr>
      <vt:lpstr>Dia 10</vt:lpstr>
      <vt:lpstr>Dia 11</vt:lpstr>
      <vt:lpstr>Dia 12</vt:lpstr>
      <vt:lpstr>Dia 13</vt:lpstr>
      <vt:lpstr>Format groepsplannen per blok</vt:lpstr>
      <vt:lpstr>Format analyse groepsniveau</vt:lpstr>
      <vt:lpstr>Dia 16</vt:lpstr>
      <vt:lpstr>Dia 17</vt:lpstr>
      <vt:lpstr>Dia 18</vt:lpstr>
      <vt:lpstr>Toepassen in de praktijk</vt:lpstr>
      <vt:lpstr>Dia 20</vt:lpstr>
      <vt:lpstr>Vragen en opmerkingen?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Bruikbare en levendige groepsplannen voor rekenen</dc:title>
  <dc:creator>Gebruiker</dc:creator>
  <cp:lastModifiedBy>Gebruiker</cp:lastModifiedBy>
  <cp:revision>28</cp:revision>
  <cp:lastPrinted>2017-03-09T15:20:00Z</cp:lastPrinted>
  <dcterms:created xsi:type="dcterms:W3CDTF">2017-03-09T04:26:42Z</dcterms:created>
  <dcterms:modified xsi:type="dcterms:W3CDTF">2017-03-09T23:06:42Z</dcterms:modified>
</cp:coreProperties>
</file>