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60" r:id="rId1"/>
  </p:sldMasterIdLst>
  <p:notesMasterIdLst>
    <p:notesMasterId r:id="rId41"/>
  </p:notesMasterIdLst>
  <p:sldIdLst>
    <p:sldId id="265" r:id="rId2"/>
    <p:sldId id="257" r:id="rId3"/>
    <p:sldId id="264" r:id="rId4"/>
    <p:sldId id="300" r:id="rId5"/>
    <p:sldId id="281" r:id="rId6"/>
    <p:sldId id="259" r:id="rId7"/>
    <p:sldId id="282" r:id="rId8"/>
    <p:sldId id="283" r:id="rId9"/>
    <p:sldId id="284" r:id="rId10"/>
    <p:sldId id="285" r:id="rId11"/>
    <p:sldId id="286" r:id="rId12"/>
    <p:sldId id="287" r:id="rId13"/>
    <p:sldId id="288" r:id="rId14"/>
    <p:sldId id="289" r:id="rId15"/>
    <p:sldId id="290" r:id="rId16"/>
    <p:sldId id="293" r:id="rId17"/>
    <p:sldId id="294" r:id="rId18"/>
    <p:sldId id="295" r:id="rId19"/>
    <p:sldId id="296" r:id="rId20"/>
    <p:sldId id="297" r:id="rId21"/>
    <p:sldId id="258" r:id="rId22"/>
    <p:sldId id="260" r:id="rId23"/>
    <p:sldId id="266" r:id="rId24"/>
    <p:sldId id="267" r:id="rId25"/>
    <p:sldId id="268" r:id="rId26"/>
    <p:sldId id="269" r:id="rId27"/>
    <p:sldId id="270" r:id="rId28"/>
    <p:sldId id="271" r:id="rId29"/>
    <p:sldId id="272" r:id="rId30"/>
    <p:sldId id="273" r:id="rId31"/>
    <p:sldId id="274" r:id="rId32"/>
    <p:sldId id="275" r:id="rId33"/>
    <p:sldId id="276" r:id="rId34"/>
    <p:sldId id="277" r:id="rId35"/>
    <p:sldId id="278" r:id="rId36"/>
    <p:sldId id="279" r:id="rId37"/>
    <p:sldId id="280" r:id="rId38"/>
    <p:sldId id="261" r:id="rId39"/>
    <p:sldId id="301"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2114" autoAdjust="0"/>
  </p:normalViewPr>
  <p:slideViewPr>
    <p:cSldViewPr snapToGrid="0">
      <p:cViewPr>
        <p:scale>
          <a:sx n="80" d="100"/>
          <a:sy n="80" d="100"/>
        </p:scale>
        <p:origin x="1098" y="-42"/>
      </p:cViewPr>
      <p:guideLst/>
    </p:cSldViewPr>
  </p:slideViewPr>
  <p:notesTextViewPr>
    <p:cViewPr>
      <p:scale>
        <a:sx n="1" d="1"/>
        <a:sy n="1" d="1"/>
      </p:scale>
      <p:origin x="0" y="0"/>
    </p:cViewPr>
  </p:notesTextViewPr>
  <p:sorterViewPr>
    <p:cViewPr>
      <p:scale>
        <a:sx n="120" d="100"/>
        <a:sy n="120" d="100"/>
      </p:scale>
      <p:origin x="0" y="-942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562882-707A-45B9-B9A2-8DCF0905948D}"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nl-NL"/>
        </a:p>
      </dgm:t>
    </dgm:pt>
    <dgm:pt modelId="{3934D0F0-9844-47D6-8B5D-666F3C78CF4F}">
      <dgm:prSet phldrT="[Tekst]" custT="1">
        <dgm:style>
          <a:lnRef idx="3">
            <a:schemeClr val="lt1"/>
          </a:lnRef>
          <a:fillRef idx="1">
            <a:schemeClr val="accent1"/>
          </a:fillRef>
          <a:effectRef idx="1">
            <a:schemeClr val="accent1"/>
          </a:effectRef>
          <a:fontRef idx="minor">
            <a:schemeClr val="lt1"/>
          </a:fontRef>
        </dgm:style>
      </dgm:prSet>
      <dgm:spPr/>
      <dgm:t>
        <a:bodyPr/>
        <a:lstStyle/>
        <a:p>
          <a:r>
            <a:rPr lang="en-US" sz="2100" b="1" dirty="0" err="1">
              <a:solidFill>
                <a:schemeClr val="tx1"/>
              </a:solidFill>
            </a:rPr>
            <a:t>Vertaalcirkel</a:t>
          </a:r>
          <a:endParaRPr lang="nl-NL" sz="2100" b="1" dirty="0">
            <a:solidFill>
              <a:schemeClr val="tx1"/>
            </a:solidFill>
          </a:endParaRPr>
        </a:p>
      </dgm:t>
    </dgm:pt>
    <dgm:pt modelId="{03101B82-12A1-4759-9D3C-7C19FADA7970}" type="parTrans" cxnId="{5583E70B-62FE-4710-A59C-BE4C287FA4C9}">
      <dgm:prSet/>
      <dgm:spPr/>
      <dgm:t>
        <a:bodyPr/>
        <a:lstStyle/>
        <a:p>
          <a:endParaRPr lang="nl-NL"/>
        </a:p>
      </dgm:t>
    </dgm:pt>
    <dgm:pt modelId="{2AB8B0CC-C7B7-4D67-AFFB-67F1FF235D4C}" type="sibTrans" cxnId="{5583E70B-62FE-4710-A59C-BE4C287FA4C9}">
      <dgm:prSet/>
      <dgm:spPr/>
      <dgm:t>
        <a:bodyPr/>
        <a:lstStyle/>
        <a:p>
          <a:endParaRPr lang="nl-NL"/>
        </a:p>
      </dgm:t>
    </dgm:pt>
    <dgm:pt modelId="{690126A1-8C14-41AC-9413-FB601104F50F}">
      <dgm:prSet phldrT="[Tekst]">
        <dgm:style>
          <a:lnRef idx="1">
            <a:schemeClr val="accent1"/>
          </a:lnRef>
          <a:fillRef idx="2">
            <a:schemeClr val="accent1"/>
          </a:fillRef>
          <a:effectRef idx="1">
            <a:schemeClr val="accent1"/>
          </a:effectRef>
          <a:fontRef idx="minor">
            <a:schemeClr val="dk1"/>
          </a:fontRef>
        </dgm:style>
      </dgm:prSet>
      <dgm:spPr/>
      <dgm:t>
        <a:bodyPr/>
        <a:lstStyle/>
        <a:p>
          <a:r>
            <a:rPr lang="en-US" dirty="0"/>
            <a:t>De </a:t>
          </a:r>
          <a:r>
            <a:rPr lang="en-US" dirty="0" err="1"/>
            <a:t>situatie</a:t>
          </a:r>
          <a:r>
            <a:rPr lang="en-US" dirty="0"/>
            <a:t> </a:t>
          </a:r>
          <a:r>
            <a:rPr lang="en-US" dirty="0" err="1"/>
            <a:t>uitspelen</a:t>
          </a:r>
          <a:endParaRPr lang="nl-NL" dirty="0"/>
        </a:p>
      </dgm:t>
    </dgm:pt>
    <dgm:pt modelId="{9585BBAC-CDDB-4518-8083-3E11080E5B7A}" type="parTrans" cxnId="{28D8BBB8-2A97-42FD-948A-5BDDD1E56A26}">
      <dgm:prSet/>
      <dgm:spPr/>
      <dgm:t>
        <a:bodyPr/>
        <a:lstStyle/>
        <a:p>
          <a:endParaRPr lang="nl-NL"/>
        </a:p>
      </dgm:t>
    </dgm:pt>
    <dgm:pt modelId="{813FF807-FF79-45B7-9A7D-284C00FA5494}" type="sibTrans" cxnId="{28D8BBB8-2A97-42FD-948A-5BDDD1E56A26}">
      <dgm:prSet/>
      <dgm:spPr/>
      <dgm:t>
        <a:bodyPr/>
        <a:lstStyle/>
        <a:p>
          <a:endParaRPr lang="nl-NL"/>
        </a:p>
      </dgm:t>
    </dgm:pt>
    <dgm:pt modelId="{47C0ABF9-D9CB-4233-A779-916D18983864}">
      <dgm:prSet phldrT="[Tekst]" custT="1">
        <dgm:style>
          <a:lnRef idx="1">
            <a:schemeClr val="accent1"/>
          </a:lnRef>
          <a:fillRef idx="2">
            <a:schemeClr val="accent1"/>
          </a:fillRef>
          <a:effectRef idx="1">
            <a:schemeClr val="accent1"/>
          </a:effectRef>
          <a:fontRef idx="minor">
            <a:schemeClr val="dk1"/>
          </a:fontRef>
        </dgm:style>
      </dgm:prSet>
      <dgm:spPr/>
      <dgm:t>
        <a:bodyPr/>
        <a:lstStyle/>
        <a:p>
          <a:r>
            <a:rPr lang="en-US" sz="1400" dirty="0"/>
            <a:t>De </a:t>
          </a:r>
          <a:r>
            <a:rPr lang="en-US" sz="1400" dirty="0" err="1"/>
            <a:t>situatie</a:t>
          </a:r>
          <a:r>
            <a:rPr lang="en-US" sz="1400" dirty="0"/>
            <a:t> </a:t>
          </a:r>
          <a:r>
            <a:rPr lang="en-US" sz="1400" dirty="0" err="1"/>
            <a:t>weergeven</a:t>
          </a:r>
          <a:r>
            <a:rPr lang="en-US" sz="1400" dirty="0"/>
            <a:t> in </a:t>
          </a:r>
          <a:r>
            <a:rPr lang="en-US" sz="1400" dirty="0" err="1"/>
            <a:t>een</a:t>
          </a:r>
          <a:r>
            <a:rPr lang="en-US" sz="1400" dirty="0"/>
            <a:t> </a:t>
          </a:r>
          <a:r>
            <a:rPr lang="en-US" sz="1400" dirty="0" err="1"/>
            <a:t>verhaal</a:t>
          </a:r>
          <a:r>
            <a:rPr lang="en-US" sz="1400" dirty="0"/>
            <a:t> (</a:t>
          </a:r>
          <a:r>
            <a:rPr lang="en-US" sz="1400" dirty="0" err="1"/>
            <a:t>contextopgave</a:t>
          </a:r>
          <a:r>
            <a:rPr lang="en-US" sz="1400" dirty="0"/>
            <a:t>)</a:t>
          </a:r>
          <a:endParaRPr lang="nl-NL" sz="1400" dirty="0"/>
        </a:p>
      </dgm:t>
    </dgm:pt>
    <dgm:pt modelId="{9B83D345-93A2-41BD-8C45-E233FA076369}" type="parTrans" cxnId="{154C6565-9202-4C0E-9AD2-46CFFD4965A8}">
      <dgm:prSet/>
      <dgm:spPr/>
      <dgm:t>
        <a:bodyPr/>
        <a:lstStyle/>
        <a:p>
          <a:endParaRPr lang="nl-NL"/>
        </a:p>
      </dgm:t>
    </dgm:pt>
    <dgm:pt modelId="{9D895CB2-648E-498F-BD27-C88213D256D4}" type="sibTrans" cxnId="{154C6565-9202-4C0E-9AD2-46CFFD4965A8}">
      <dgm:prSet/>
      <dgm:spPr/>
      <dgm:t>
        <a:bodyPr/>
        <a:lstStyle/>
        <a:p>
          <a:endParaRPr lang="nl-NL"/>
        </a:p>
      </dgm:t>
    </dgm:pt>
    <dgm:pt modelId="{F202A7F1-2818-4BAD-97E2-33040A0DA2AE}">
      <dgm:prSet phldrT="[Tekst]">
        <dgm:style>
          <a:lnRef idx="1">
            <a:schemeClr val="accent1"/>
          </a:lnRef>
          <a:fillRef idx="2">
            <a:schemeClr val="accent1"/>
          </a:fillRef>
          <a:effectRef idx="1">
            <a:schemeClr val="accent1"/>
          </a:effectRef>
          <a:fontRef idx="minor">
            <a:schemeClr val="dk1"/>
          </a:fontRef>
        </dgm:style>
      </dgm:prSet>
      <dgm:spPr/>
      <dgm:t>
        <a:bodyPr/>
        <a:lstStyle/>
        <a:p>
          <a:r>
            <a:rPr lang="en-US" dirty="0"/>
            <a:t>De </a:t>
          </a:r>
          <a:r>
            <a:rPr lang="en-US" dirty="0" err="1"/>
            <a:t>handeling</a:t>
          </a:r>
          <a:r>
            <a:rPr lang="en-US" dirty="0"/>
            <a:t> </a:t>
          </a:r>
          <a:r>
            <a:rPr lang="en-US" dirty="0" err="1"/>
            <a:t>uitvoeren</a:t>
          </a:r>
          <a:r>
            <a:rPr lang="en-US" dirty="0"/>
            <a:t> in </a:t>
          </a:r>
          <a:r>
            <a:rPr lang="en-US" dirty="0" err="1"/>
            <a:t>blokken</a:t>
          </a:r>
          <a:r>
            <a:rPr lang="en-US" dirty="0"/>
            <a:t>/fiches</a:t>
          </a:r>
          <a:endParaRPr lang="nl-NL" dirty="0"/>
        </a:p>
      </dgm:t>
    </dgm:pt>
    <dgm:pt modelId="{D127BF1A-164E-4F39-85A7-FE3EA0240CAD}" type="parTrans" cxnId="{0B72F853-C8C1-48F2-9A4E-F092DEC92AE8}">
      <dgm:prSet/>
      <dgm:spPr/>
      <dgm:t>
        <a:bodyPr/>
        <a:lstStyle/>
        <a:p>
          <a:endParaRPr lang="nl-NL"/>
        </a:p>
      </dgm:t>
    </dgm:pt>
    <dgm:pt modelId="{A36F8848-9D8C-4B4A-ABCA-5E36592DDA95}" type="sibTrans" cxnId="{0B72F853-C8C1-48F2-9A4E-F092DEC92AE8}">
      <dgm:prSet/>
      <dgm:spPr/>
      <dgm:t>
        <a:bodyPr/>
        <a:lstStyle/>
        <a:p>
          <a:endParaRPr lang="nl-NL"/>
        </a:p>
      </dgm:t>
    </dgm:pt>
    <dgm:pt modelId="{842B4179-E61B-442E-A9AE-0D0A5CC1A7C4}">
      <dgm:prSet phldrT="[Tekst]">
        <dgm:style>
          <a:lnRef idx="1">
            <a:schemeClr val="accent1"/>
          </a:lnRef>
          <a:fillRef idx="2">
            <a:schemeClr val="accent1"/>
          </a:fillRef>
          <a:effectRef idx="1">
            <a:schemeClr val="accent1"/>
          </a:effectRef>
          <a:fontRef idx="minor">
            <a:schemeClr val="dk1"/>
          </a:fontRef>
        </dgm:style>
      </dgm:prSet>
      <dgm:spPr/>
      <dgm:t>
        <a:bodyPr/>
        <a:lstStyle/>
        <a:p>
          <a:r>
            <a:rPr lang="en-US" dirty="0"/>
            <a:t>De </a:t>
          </a:r>
          <a:r>
            <a:rPr lang="en-US" dirty="0" err="1"/>
            <a:t>situatie</a:t>
          </a:r>
          <a:r>
            <a:rPr lang="en-US" dirty="0"/>
            <a:t> </a:t>
          </a:r>
          <a:r>
            <a:rPr lang="en-US" dirty="0" err="1"/>
            <a:t>schetsen</a:t>
          </a:r>
          <a:r>
            <a:rPr lang="en-US" dirty="0"/>
            <a:t> of </a:t>
          </a:r>
          <a:r>
            <a:rPr lang="en-US" dirty="0" err="1"/>
            <a:t>tekenen</a:t>
          </a:r>
          <a:endParaRPr lang="nl-NL" dirty="0"/>
        </a:p>
      </dgm:t>
    </dgm:pt>
    <dgm:pt modelId="{18BDDB60-00E9-4D83-95BB-EC9C9D5DB8D0}" type="parTrans" cxnId="{DE3AD4A4-D708-4E0F-B29D-DAE9A1D5CC1A}">
      <dgm:prSet/>
      <dgm:spPr/>
      <dgm:t>
        <a:bodyPr/>
        <a:lstStyle/>
        <a:p>
          <a:endParaRPr lang="nl-NL"/>
        </a:p>
      </dgm:t>
    </dgm:pt>
    <dgm:pt modelId="{6CF7C055-34C4-401B-9762-DEC7B0EDBF7B}" type="sibTrans" cxnId="{DE3AD4A4-D708-4E0F-B29D-DAE9A1D5CC1A}">
      <dgm:prSet/>
      <dgm:spPr/>
      <dgm:t>
        <a:bodyPr/>
        <a:lstStyle/>
        <a:p>
          <a:endParaRPr lang="nl-NL"/>
        </a:p>
      </dgm:t>
    </dgm:pt>
    <dgm:pt modelId="{86EA57CF-AAF1-4083-905B-2F32329CC036}">
      <dgm:prSet phldrT="[Tekst]">
        <dgm:style>
          <a:lnRef idx="1">
            <a:schemeClr val="accent1"/>
          </a:lnRef>
          <a:fillRef idx="2">
            <a:schemeClr val="accent1"/>
          </a:fillRef>
          <a:effectRef idx="1">
            <a:schemeClr val="accent1"/>
          </a:effectRef>
          <a:fontRef idx="minor">
            <a:schemeClr val="dk1"/>
          </a:fontRef>
        </dgm:style>
      </dgm:prSet>
      <dgm:spPr/>
      <dgm:t>
        <a:bodyPr/>
        <a:lstStyle/>
        <a:p>
          <a:r>
            <a:rPr lang="en-US" dirty="0"/>
            <a:t>De </a:t>
          </a:r>
          <a:r>
            <a:rPr lang="en-US" dirty="0" err="1"/>
            <a:t>situatie</a:t>
          </a:r>
          <a:r>
            <a:rPr lang="en-US" dirty="0"/>
            <a:t> </a:t>
          </a:r>
          <a:r>
            <a:rPr lang="en-US" dirty="0" err="1"/>
            <a:t>weergeven</a:t>
          </a:r>
          <a:r>
            <a:rPr lang="en-US" dirty="0"/>
            <a:t> op de </a:t>
          </a:r>
          <a:r>
            <a:rPr lang="en-US" dirty="0" err="1"/>
            <a:t>getallenlijn</a:t>
          </a:r>
          <a:endParaRPr lang="nl-NL" dirty="0"/>
        </a:p>
      </dgm:t>
    </dgm:pt>
    <dgm:pt modelId="{33F44B42-64EE-45CF-82A8-5AF27AE7EE76}" type="parTrans" cxnId="{6BC56E3A-6B87-4602-818E-ABCE2E2E62AA}">
      <dgm:prSet/>
      <dgm:spPr/>
      <dgm:t>
        <a:bodyPr/>
        <a:lstStyle/>
        <a:p>
          <a:endParaRPr lang="nl-NL"/>
        </a:p>
      </dgm:t>
    </dgm:pt>
    <dgm:pt modelId="{44DD5A16-76B8-4701-ADC5-AE760A078D60}" type="sibTrans" cxnId="{6BC56E3A-6B87-4602-818E-ABCE2E2E62AA}">
      <dgm:prSet/>
      <dgm:spPr/>
      <dgm:t>
        <a:bodyPr/>
        <a:lstStyle/>
        <a:p>
          <a:endParaRPr lang="nl-NL"/>
        </a:p>
      </dgm:t>
    </dgm:pt>
    <dgm:pt modelId="{2773D679-9703-4950-BD27-64EAA960B376}">
      <dgm:prSet phldrT="[Tekst]">
        <dgm:style>
          <a:lnRef idx="1">
            <a:schemeClr val="accent1"/>
          </a:lnRef>
          <a:fillRef idx="2">
            <a:schemeClr val="accent1"/>
          </a:fillRef>
          <a:effectRef idx="1">
            <a:schemeClr val="accent1"/>
          </a:effectRef>
          <a:fontRef idx="minor">
            <a:schemeClr val="dk1"/>
          </a:fontRef>
        </dgm:style>
      </dgm:prSet>
      <dgm:spPr/>
      <dgm:t>
        <a:bodyPr/>
        <a:lstStyle/>
        <a:p>
          <a:r>
            <a:rPr lang="en-US" dirty="0"/>
            <a:t>De </a:t>
          </a:r>
          <a:r>
            <a:rPr lang="en-US" dirty="0" err="1"/>
            <a:t>situatie</a:t>
          </a:r>
          <a:r>
            <a:rPr lang="en-US" dirty="0"/>
            <a:t> </a:t>
          </a:r>
          <a:r>
            <a:rPr lang="en-US" dirty="0" err="1"/>
            <a:t>weergeven</a:t>
          </a:r>
          <a:r>
            <a:rPr lang="en-US" dirty="0"/>
            <a:t> in </a:t>
          </a:r>
          <a:r>
            <a:rPr lang="en-US" dirty="0" err="1"/>
            <a:t>een</a:t>
          </a:r>
          <a:r>
            <a:rPr lang="en-US" dirty="0"/>
            <a:t> </a:t>
          </a:r>
          <a:r>
            <a:rPr lang="en-US" dirty="0" err="1"/>
            <a:t>som</a:t>
          </a:r>
          <a:r>
            <a:rPr lang="en-US" dirty="0"/>
            <a:t> (</a:t>
          </a:r>
          <a:r>
            <a:rPr lang="en-US" dirty="0" err="1"/>
            <a:t>bewerking</a:t>
          </a:r>
          <a:r>
            <a:rPr lang="en-US" dirty="0"/>
            <a:t>)</a:t>
          </a:r>
          <a:endParaRPr lang="nl-NL" dirty="0"/>
        </a:p>
      </dgm:t>
    </dgm:pt>
    <dgm:pt modelId="{7B3D6889-CEC7-4356-BB97-B205718941A1}" type="parTrans" cxnId="{A98F792D-2B23-4FB2-8F99-36AE9A2BC42B}">
      <dgm:prSet/>
      <dgm:spPr/>
      <dgm:t>
        <a:bodyPr/>
        <a:lstStyle/>
        <a:p>
          <a:endParaRPr lang="nl-NL"/>
        </a:p>
      </dgm:t>
    </dgm:pt>
    <dgm:pt modelId="{B83D6BAA-63EE-4467-8353-CC48BDEDC32F}" type="sibTrans" cxnId="{A98F792D-2B23-4FB2-8F99-36AE9A2BC42B}">
      <dgm:prSet/>
      <dgm:spPr/>
      <dgm:t>
        <a:bodyPr/>
        <a:lstStyle/>
        <a:p>
          <a:endParaRPr lang="nl-NL"/>
        </a:p>
      </dgm:t>
    </dgm:pt>
    <dgm:pt modelId="{093B26E5-A07B-4D5F-A655-CAE1B4D996CD}" type="pres">
      <dgm:prSet presAssocID="{C8562882-707A-45B9-B9A2-8DCF0905948D}" presName="composite" presStyleCnt="0">
        <dgm:presLayoutVars>
          <dgm:chMax val="1"/>
          <dgm:dir/>
          <dgm:resizeHandles val="exact"/>
        </dgm:presLayoutVars>
      </dgm:prSet>
      <dgm:spPr/>
      <dgm:t>
        <a:bodyPr/>
        <a:lstStyle/>
        <a:p>
          <a:endParaRPr lang="nl-NL"/>
        </a:p>
      </dgm:t>
    </dgm:pt>
    <dgm:pt modelId="{A6402287-8D19-48CC-80B0-84A86CB06264}" type="pres">
      <dgm:prSet presAssocID="{C8562882-707A-45B9-B9A2-8DCF0905948D}" presName="radial" presStyleCnt="0">
        <dgm:presLayoutVars>
          <dgm:animLvl val="ctr"/>
        </dgm:presLayoutVars>
      </dgm:prSet>
      <dgm:spPr/>
    </dgm:pt>
    <dgm:pt modelId="{5A1C74F1-80B9-4C8A-9E41-3D0E0D295975}" type="pres">
      <dgm:prSet presAssocID="{3934D0F0-9844-47D6-8B5D-666F3C78CF4F}" presName="centerShape" presStyleLbl="vennNode1" presStyleIdx="0" presStyleCnt="7" custScaleX="77849" custScaleY="77849" custLinFactNeighborX="294" custLinFactNeighborY="-505"/>
      <dgm:spPr/>
      <dgm:t>
        <a:bodyPr/>
        <a:lstStyle/>
        <a:p>
          <a:endParaRPr lang="nl-NL"/>
        </a:p>
      </dgm:t>
    </dgm:pt>
    <dgm:pt modelId="{5A73CA67-378C-4CBD-9681-9D1EB16CBABA}" type="pres">
      <dgm:prSet presAssocID="{690126A1-8C14-41AC-9413-FB601104F50F}" presName="node" presStyleLbl="vennNode1" presStyleIdx="1" presStyleCnt="7" custScaleX="127427" custScaleY="127427">
        <dgm:presLayoutVars>
          <dgm:bulletEnabled val="1"/>
        </dgm:presLayoutVars>
      </dgm:prSet>
      <dgm:spPr/>
      <dgm:t>
        <a:bodyPr/>
        <a:lstStyle/>
        <a:p>
          <a:endParaRPr lang="nl-NL"/>
        </a:p>
      </dgm:t>
    </dgm:pt>
    <dgm:pt modelId="{AACE9A98-2482-4CE6-8AAE-8CD3299E2F1D}" type="pres">
      <dgm:prSet presAssocID="{47C0ABF9-D9CB-4233-A779-916D18983864}" presName="node" presStyleLbl="vennNode1" presStyleIdx="2" presStyleCnt="7" custScaleX="127427" custScaleY="127427">
        <dgm:presLayoutVars>
          <dgm:bulletEnabled val="1"/>
        </dgm:presLayoutVars>
      </dgm:prSet>
      <dgm:spPr/>
      <dgm:t>
        <a:bodyPr/>
        <a:lstStyle/>
        <a:p>
          <a:endParaRPr lang="nl-NL"/>
        </a:p>
      </dgm:t>
    </dgm:pt>
    <dgm:pt modelId="{5D661546-C9D0-486B-99CF-4DDC1B9E05B3}" type="pres">
      <dgm:prSet presAssocID="{F202A7F1-2818-4BAD-97E2-33040A0DA2AE}" presName="node" presStyleLbl="vennNode1" presStyleIdx="3" presStyleCnt="7" custScaleX="127427" custScaleY="127427">
        <dgm:presLayoutVars>
          <dgm:bulletEnabled val="1"/>
        </dgm:presLayoutVars>
      </dgm:prSet>
      <dgm:spPr/>
      <dgm:t>
        <a:bodyPr/>
        <a:lstStyle/>
        <a:p>
          <a:endParaRPr lang="nl-NL"/>
        </a:p>
      </dgm:t>
    </dgm:pt>
    <dgm:pt modelId="{2D95E420-D4B2-46B1-B76C-32547A3B059A}" type="pres">
      <dgm:prSet presAssocID="{842B4179-E61B-442E-A9AE-0D0A5CC1A7C4}" presName="node" presStyleLbl="vennNode1" presStyleIdx="4" presStyleCnt="7" custScaleX="127427" custScaleY="127427">
        <dgm:presLayoutVars>
          <dgm:bulletEnabled val="1"/>
        </dgm:presLayoutVars>
      </dgm:prSet>
      <dgm:spPr/>
      <dgm:t>
        <a:bodyPr/>
        <a:lstStyle/>
        <a:p>
          <a:endParaRPr lang="nl-NL"/>
        </a:p>
      </dgm:t>
    </dgm:pt>
    <dgm:pt modelId="{8F9F6C49-FC53-434D-889F-A60EABFBAF5C}" type="pres">
      <dgm:prSet presAssocID="{86EA57CF-AAF1-4083-905B-2F32329CC036}" presName="node" presStyleLbl="vennNode1" presStyleIdx="5" presStyleCnt="7" custScaleX="127427" custScaleY="127427">
        <dgm:presLayoutVars>
          <dgm:bulletEnabled val="1"/>
        </dgm:presLayoutVars>
      </dgm:prSet>
      <dgm:spPr/>
      <dgm:t>
        <a:bodyPr/>
        <a:lstStyle/>
        <a:p>
          <a:endParaRPr lang="nl-NL"/>
        </a:p>
      </dgm:t>
    </dgm:pt>
    <dgm:pt modelId="{D3E9D5F5-8FDD-4B6F-80E5-1E78FFFF3A56}" type="pres">
      <dgm:prSet presAssocID="{2773D679-9703-4950-BD27-64EAA960B376}" presName="node" presStyleLbl="vennNode1" presStyleIdx="6" presStyleCnt="7" custScaleX="127427" custScaleY="127427">
        <dgm:presLayoutVars>
          <dgm:bulletEnabled val="1"/>
        </dgm:presLayoutVars>
      </dgm:prSet>
      <dgm:spPr/>
      <dgm:t>
        <a:bodyPr/>
        <a:lstStyle/>
        <a:p>
          <a:endParaRPr lang="nl-NL"/>
        </a:p>
      </dgm:t>
    </dgm:pt>
  </dgm:ptLst>
  <dgm:cxnLst>
    <dgm:cxn modelId="{F1E479B8-ECC6-4A4D-832E-F11C8EA2143C}" type="presOf" srcId="{86EA57CF-AAF1-4083-905B-2F32329CC036}" destId="{8F9F6C49-FC53-434D-889F-A60EABFBAF5C}" srcOrd="0" destOrd="0" presId="urn:microsoft.com/office/officeart/2005/8/layout/radial3"/>
    <dgm:cxn modelId="{0A759350-D167-46D1-9F0D-89DD12979705}" type="presOf" srcId="{3934D0F0-9844-47D6-8B5D-666F3C78CF4F}" destId="{5A1C74F1-80B9-4C8A-9E41-3D0E0D295975}" srcOrd="0" destOrd="0" presId="urn:microsoft.com/office/officeart/2005/8/layout/radial3"/>
    <dgm:cxn modelId="{DE3AD4A4-D708-4E0F-B29D-DAE9A1D5CC1A}" srcId="{3934D0F0-9844-47D6-8B5D-666F3C78CF4F}" destId="{842B4179-E61B-442E-A9AE-0D0A5CC1A7C4}" srcOrd="3" destOrd="0" parTransId="{18BDDB60-00E9-4D83-95BB-EC9C9D5DB8D0}" sibTransId="{6CF7C055-34C4-401B-9762-DEC7B0EDBF7B}"/>
    <dgm:cxn modelId="{F3D010C9-6738-4202-8920-19A393B62338}" type="presOf" srcId="{2773D679-9703-4950-BD27-64EAA960B376}" destId="{D3E9D5F5-8FDD-4B6F-80E5-1E78FFFF3A56}" srcOrd="0" destOrd="0" presId="urn:microsoft.com/office/officeart/2005/8/layout/radial3"/>
    <dgm:cxn modelId="{2BD83DFB-207F-460B-B571-55634DDCE6D5}" type="presOf" srcId="{690126A1-8C14-41AC-9413-FB601104F50F}" destId="{5A73CA67-378C-4CBD-9681-9D1EB16CBABA}" srcOrd="0" destOrd="0" presId="urn:microsoft.com/office/officeart/2005/8/layout/radial3"/>
    <dgm:cxn modelId="{E4788BD1-93E4-404C-962B-B1CF4B5C1B51}" type="presOf" srcId="{842B4179-E61B-442E-A9AE-0D0A5CC1A7C4}" destId="{2D95E420-D4B2-46B1-B76C-32547A3B059A}" srcOrd="0" destOrd="0" presId="urn:microsoft.com/office/officeart/2005/8/layout/radial3"/>
    <dgm:cxn modelId="{70EA4A75-AC81-40A9-AEB2-10BAA2352E08}" type="presOf" srcId="{C8562882-707A-45B9-B9A2-8DCF0905948D}" destId="{093B26E5-A07B-4D5F-A655-CAE1B4D996CD}" srcOrd="0" destOrd="0" presId="urn:microsoft.com/office/officeart/2005/8/layout/radial3"/>
    <dgm:cxn modelId="{28D8BBB8-2A97-42FD-948A-5BDDD1E56A26}" srcId="{3934D0F0-9844-47D6-8B5D-666F3C78CF4F}" destId="{690126A1-8C14-41AC-9413-FB601104F50F}" srcOrd="0" destOrd="0" parTransId="{9585BBAC-CDDB-4518-8083-3E11080E5B7A}" sibTransId="{813FF807-FF79-45B7-9A7D-284C00FA5494}"/>
    <dgm:cxn modelId="{A98F792D-2B23-4FB2-8F99-36AE9A2BC42B}" srcId="{3934D0F0-9844-47D6-8B5D-666F3C78CF4F}" destId="{2773D679-9703-4950-BD27-64EAA960B376}" srcOrd="5" destOrd="0" parTransId="{7B3D6889-CEC7-4356-BB97-B205718941A1}" sibTransId="{B83D6BAA-63EE-4467-8353-CC48BDEDC32F}"/>
    <dgm:cxn modelId="{4E049D4A-A169-4ECF-B861-FAE620ADE243}" type="presOf" srcId="{F202A7F1-2818-4BAD-97E2-33040A0DA2AE}" destId="{5D661546-C9D0-486B-99CF-4DDC1B9E05B3}" srcOrd="0" destOrd="0" presId="urn:microsoft.com/office/officeart/2005/8/layout/radial3"/>
    <dgm:cxn modelId="{D71F5E87-5112-43A9-B7D6-54F8BAB1C548}" type="presOf" srcId="{47C0ABF9-D9CB-4233-A779-916D18983864}" destId="{AACE9A98-2482-4CE6-8AAE-8CD3299E2F1D}" srcOrd="0" destOrd="0" presId="urn:microsoft.com/office/officeart/2005/8/layout/radial3"/>
    <dgm:cxn modelId="{6BC56E3A-6B87-4602-818E-ABCE2E2E62AA}" srcId="{3934D0F0-9844-47D6-8B5D-666F3C78CF4F}" destId="{86EA57CF-AAF1-4083-905B-2F32329CC036}" srcOrd="4" destOrd="0" parTransId="{33F44B42-64EE-45CF-82A8-5AF27AE7EE76}" sibTransId="{44DD5A16-76B8-4701-ADC5-AE760A078D60}"/>
    <dgm:cxn modelId="{154C6565-9202-4C0E-9AD2-46CFFD4965A8}" srcId="{3934D0F0-9844-47D6-8B5D-666F3C78CF4F}" destId="{47C0ABF9-D9CB-4233-A779-916D18983864}" srcOrd="1" destOrd="0" parTransId="{9B83D345-93A2-41BD-8C45-E233FA076369}" sibTransId="{9D895CB2-648E-498F-BD27-C88213D256D4}"/>
    <dgm:cxn modelId="{5583E70B-62FE-4710-A59C-BE4C287FA4C9}" srcId="{C8562882-707A-45B9-B9A2-8DCF0905948D}" destId="{3934D0F0-9844-47D6-8B5D-666F3C78CF4F}" srcOrd="0" destOrd="0" parTransId="{03101B82-12A1-4759-9D3C-7C19FADA7970}" sibTransId="{2AB8B0CC-C7B7-4D67-AFFB-67F1FF235D4C}"/>
    <dgm:cxn modelId="{0B72F853-C8C1-48F2-9A4E-F092DEC92AE8}" srcId="{3934D0F0-9844-47D6-8B5D-666F3C78CF4F}" destId="{F202A7F1-2818-4BAD-97E2-33040A0DA2AE}" srcOrd="2" destOrd="0" parTransId="{D127BF1A-164E-4F39-85A7-FE3EA0240CAD}" sibTransId="{A36F8848-9D8C-4B4A-ABCA-5E36592DDA95}"/>
    <dgm:cxn modelId="{E07C0E30-684A-4EDF-89F3-83B9A7C3F921}" type="presParOf" srcId="{093B26E5-A07B-4D5F-A655-CAE1B4D996CD}" destId="{A6402287-8D19-48CC-80B0-84A86CB06264}" srcOrd="0" destOrd="0" presId="urn:microsoft.com/office/officeart/2005/8/layout/radial3"/>
    <dgm:cxn modelId="{48C64C99-C3C5-4E6A-85CB-3CFD0D4992C8}" type="presParOf" srcId="{A6402287-8D19-48CC-80B0-84A86CB06264}" destId="{5A1C74F1-80B9-4C8A-9E41-3D0E0D295975}" srcOrd="0" destOrd="0" presId="urn:microsoft.com/office/officeart/2005/8/layout/radial3"/>
    <dgm:cxn modelId="{9F0C73F8-ACF6-4ABB-952D-285EFEB0A1A4}" type="presParOf" srcId="{A6402287-8D19-48CC-80B0-84A86CB06264}" destId="{5A73CA67-378C-4CBD-9681-9D1EB16CBABA}" srcOrd="1" destOrd="0" presId="urn:microsoft.com/office/officeart/2005/8/layout/radial3"/>
    <dgm:cxn modelId="{B80DC19A-5F2F-4D4B-AFB9-A9EF2811B1D9}" type="presParOf" srcId="{A6402287-8D19-48CC-80B0-84A86CB06264}" destId="{AACE9A98-2482-4CE6-8AAE-8CD3299E2F1D}" srcOrd="2" destOrd="0" presId="urn:microsoft.com/office/officeart/2005/8/layout/radial3"/>
    <dgm:cxn modelId="{D5E74163-A246-497F-B4EA-675441807CB7}" type="presParOf" srcId="{A6402287-8D19-48CC-80B0-84A86CB06264}" destId="{5D661546-C9D0-486B-99CF-4DDC1B9E05B3}" srcOrd="3" destOrd="0" presId="urn:microsoft.com/office/officeart/2005/8/layout/radial3"/>
    <dgm:cxn modelId="{C6338A6A-F854-4E68-8086-B4CF13976A51}" type="presParOf" srcId="{A6402287-8D19-48CC-80B0-84A86CB06264}" destId="{2D95E420-D4B2-46B1-B76C-32547A3B059A}" srcOrd="4" destOrd="0" presId="urn:microsoft.com/office/officeart/2005/8/layout/radial3"/>
    <dgm:cxn modelId="{EB52C86E-560E-42E4-987A-2B16FB78F1E4}" type="presParOf" srcId="{A6402287-8D19-48CC-80B0-84A86CB06264}" destId="{8F9F6C49-FC53-434D-889F-A60EABFBAF5C}" srcOrd="5" destOrd="0" presId="urn:microsoft.com/office/officeart/2005/8/layout/radial3"/>
    <dgm:cxn modelId="{85A23F06-D166-4223-BEB5-4E85E94B9937}" type="presParOf" srcId="{A6402287-8D19-48CC-80B0-84A86CB06264}" destId="{D3E9D5F5-8FDD-4B6F-80E5-1E78FFFF3A56}" srcOrd="6"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2F5EE5-CFFB-494F-85A5-C862BB35F3F1}" type="datetimeFigureOut">
              <a:rPr lang="nl-NL" smtClean="0"/>
              <a:t>22-3-2017</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F2CB21-51B5-4228-BA76-0FDFA06CDBF0}" type="slidenum">
              <a:rPr lang="nl-NL" smtClean="0"/>
              <a:t>‹nr.›</a:t>
            </a:fld>
            <a:endParaRPr lang="nl-NL"/>
          </a:p>
        </p:txBody>
      </p:sp>
    </p:spTree>
    <p:extLst>
      <p:ext uri="{BB962C8B-B14F-4D97-AF65-F5344CB8AC3E}">
        <p14:creationId xmlns:p14="http://schemas.microsoft.com/office/powerpoint/2010/main" val="1689087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Inleiding: Gerard en </a:t>
            </a:r>
            <a:r>
              <a:rPr lang="nl-NL" dirty="0" smtClean="0"/>
              <a:t>Annelies; 10</a:t>
            </a:r>
            <a:endParaRPr lang="nl-NL" dirty="0"/>
          </a:p>
          <a:p>
            <a:r>
              <a:rPr lang="nl-NL" dirty="0"/>
              <a:t>Vertaalcirkel: Frank theorie, </a:t>
            </a:r>
            <a:r>
              <a:rPr lang="nl-NL" dirty="0" smtClean="0"/>
              <a:t> </a:t>
            </a:r>
            <a:r>
              <a:rPr lang="nl-NL" dirty="0"/>
              <a:t>18 </a:t>
            </a:r>
            <a:r>
              <a:rPr lang="nl-NL" dirty="0" smtClean="0"/>
              <a:t>:</a:t>
            </a:r>
            <a:r>
              <a:rPr lang="nl-NL" baseline="0" dirty="0" smtClean="0"/>
              <a:t> 2/3</a:t>
            </a:r>
            <a:r>
              <a:rPr lang="nl-NL" dirty="0" smtClean="0"/>
              <a:t>  : 20</a:t>
            </a:r>
          </a:p>
          <a:p>
            <a:r>
              <a:rPr lang="nl-NL" dirty="0" smtClean="0"/>
              <a:t>Filmpje, inleiding, vertoning.  nabespreking ervan in de gespreksgroepen. 10</a:t>
            </a:r>
            <a:endParaRPr lang="nl-NL" dirty="0"/>
          </a:p>
          <a:p>
            <a:r>
              <a:rPr lang="nl-NL" dirty="0"/>
              <a:t>Uitwisseling en gesprek: </a:t>
            </a:r>
            <a:r>
              <a:rPr lang="nl-NL" dirty="0" smtClean="0"/>
              <a:t>iedereen 20. Mogelijk kan dit worden ingekort als dat noodzakelijk is.</a:t>
            </a:r>
            <a:endParaRPr lang="nl-NL" dirty="0"/>
          </a:p>
          <a:p>
            <a:r>
              <a:rPr lang="nl-NL" dirty="0"/>
              <a:t>Afsluiting: </a:t>
            </a:r>
            <a:r>
              <a:rPr lang="nl-NL" dirty="0" smtClean="0"/>
              <a:t>Gerard, Annelies verwoorden ervaringen van zichzelf en van anderen: 10</a:t>
            </a:r>
            <a:endParaRPr lang="nl-NL" dirty="0"/>
          </a:p>
          <a:p>
            <a:endParaRPr lang="nl-NL" dirty="0"/>
          </a:p>
        </p:txBody>
      </p:sp>
      <p:sp>
        <p:nvSpPr>
          <p:cNvPr id="4" name="Tijdelijke aanduiding voor dianummer 3"/>
          <p:cNvSpPr>
            <a:spLocks noGrp="1"/>
          </p:cNvSpPr>
          <p:nvPr>
            <p:ph type="sldNum" sz="quarter" idx="10"/>
          </p:nvPr>
        </p:nvSpPr>
        <p:spPr/>
        <p:txBody>
          <a:bodyPr/>
          <a:lstStyle/>
          <a:p>
            <a:fld id="{D3F2CB21-51B5-4228-BA76-0FDFA06CDBF0}" type="slidenum">
              <a:rPr lang="nl-NL" smtClean="0"/>
              <a:t>2</a:t>
            </a:fld>
            <a:endParaRPr lang="nl-NL"/>
          </a:p>
        </p:txBody>
      </p:sp>
    </p:spTree>
    <p:extLst>
      <p:ext uri="{BB962C8B-B14F-4D97-AF65-F5344CB8AC3E}">
        <p14:creationId xmlns:p14="http://schemas.microsoft.com/office/powerpoint/2010/main" val="3990450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Afhankelijk van de tijd laten</a:t>
            </a:r>
            <a:r>
              <a:rPr lang="nl-NL" baseline="0" dirty="0" smtClean="0"/>
              <a:t> we de voorbeelden hierna al of </a:t>
            </a:r>
            <a:r>
              <a:rPr lang="nl-NL" baseline="0" smtClean="0"/>
              <a:t>niet zien.</a:t>
            </a:r>
            <a:endParaRPr lang="nl-NL"/>
          </a:p>
        </p:txBody>
      </p:sp>
      <p:sp>
        <p:nvSpPr>
          <p:cNvPr id="4" name="Tijdelijke aanduiding voor dianummer 3"/>
          <p:cNvSpPr>
            <a:spLocks noGrp="1"/>
          </p:cNvSpPr>
          <p:nvPr>
            <p:ph type="sldNum" sz="quarter" idx="10"/>
          </p:nvPr>
        </p:nvSpPr>
        <p:spPr/>
        <p:txBody>
          <a:bodyPr/>
          <a:lstStyle/>
          <a:p>
            <a:fld id="{D3F2CB21-51B5-4228-BA76-0FDFA06CDBF0}" type="slidenum">
              <a:rPr lang="nl-NL" smtClean="0"/>
              <a:t>23</a:t>
            </a:fld>
            <a:endParaRPr lang="nl-NL"/>
          </a:p>
        </p:txBody>
      </p:sp>
    </p:spTree>
    <p:extLst>
      <p:ext uri="{BB962C8B-B14F-4D97-AF65-F5344CB8AC3E}">
        <p14:creationId xmlns:p14="http://schemas.microsoft.com/office/powerpoint/2010/main" val="116374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Waarom meedoen?</a:t>
            </a:r>
          </a:p>
          <a:p>
            <a:endParaRPr lang="nl-NL" dirty="0" smtClean="0"/>
          </a:p>
          <a:p>
            <a:r>
              <a:rPr lang="nl-NL" dirty="0" smtClean="0"/>
              <a:t>Waarom voor de vertaalcirkel gekozen: Gerard.</a:t>
            </a:r>
            <a:endParaRPr lang="en-US" dirty="0"/>
          </a:p>
        </p:txBody>
      </p:sp>
      <p:sp>
        <p:nvSpPr>
          <p:cNvPr id="4" name="Tijdelijke aanduiding voor dianummer 3"/>
          <p:cNvSpPr>
            <a:spLocks noGrp="1"/>
          </p:cNvSpPr>
          <p:nvPr>
            <p:ph type="sldNum" sz="quarter" idx="10"/>
          </p:nvPr>
        </p:nvSpPr>
        <p:spPr/>
        <p:txBody>
          <a:bodyPr/>
          <a:lstStyle/>
          <a:p>
            <a:fld id="{D3F2CB21-51B5-4228-BA76-0FDFA06CDBF0}" type="slidenum">
              <a:rPr lang="nl-NL" smtClean="0"/>
              <a:t>3</a:t>
            </a:fld>
            <a:endParaRPr lang="nl-NL"/>
          </a:p>
        </p:txBody>
      </p:sp>
    </p:spTree>
    <p:extLst>
      <p:ext uri="{BB962C8B-B14F-4D97-AF65-F5344CB8AC3E}">
        <p14:creationId xmlns:p14="http://schemas.microsoft.com/office/powerpoint/2010/main" val="3307161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Gerard gebruikt deze dia bij toelichting keuze. In </a:t>
            </a:r>
            <a:r>
              <a:rPr lang="nl-NL" dirty="0" err="1" smtClean="0"/>
              <a:t>eht</a:t>
            </a:r>
            <a:r>
              <a:rPr lang="nl-NL" dirty="0" smtClean="0"/>
              <a:t> schema staan 4 aspecten die je kunt onderscheiden als het gaat om gecijferdheid</a:t>
            </a:r>
            <a:r>
              <a:rPr lang="nl-NL" baseline="0" dirty="0" smtClean="0"/>
              <a:t> van leerlingen </a:t>
            </a:r>
            <a:r>
              <a:rPr lang="nl-NL" baseline="0" smtClean="0"/>
              <a:t>of studenten.</a:t>
            </a:r>
            <a:endParaRPr lang="nl-NL" dirty="0"/>
          </a:p>
        </p:txBody>
      </p:sp>
      <p:sp>
        <p:nvSpPr>
          <p:cNvPr id="4" name="Tijdelijke aanduiding voor dianummer 3"/>
          <p:cNvSpPr>
            <a:spLocks noGrp="1"/>
          </p:cNvSpPr>
          <p:nvPr>
            <p:ph type="sldNum" sz="quarter" idx="10"/>
          </p:nvPr>
        </p:nvSpPr>
        <p:spPr/>
        <p:txBody>
          <a:bodyPr/>
          <a:lstStyle/>
          <a:p>
            <a:fld id="{D3F2CB21-51B5-4228-BA76-0FDFA06CDBF0}" type="slidenum">
              <a:rPr lang="nl-NL" smtClean="0"/>
              <a:t>5</a:t>
            </a:fld>
            <a:endParaRPr lang="nl-NL"/>
          </a:p>
        </p:txBody>
      </p:sp>
    </p:spTree>
    <p:extLst>
      <p:ext uri="{BB962C8B-B14F-4D97-AF65-F5344CB8AC3E}">
        <p14:creationId xmlns:p14="http://schemas.microsoft.com/office/powerpoint/2010/main" val="270674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jdelijke aanduiding voor dia-afbeelding 1"/>
          <p:cNvSpPr>
            <a:spLocks noGrp="1" noRot="1" noChangeAspect="1" noTextEdit="1"/>
          </p:cNvSpPr>
          <p:nvPr>
            <p:ph type="sldImg"/>
          </p:nvPr>
        </p:nvSpPr>
        <p:spPr>
          <a:ln/>
        </p:spPr>
      </p:sp>
      <p:sp>
        <p:nvSpPr>
          <p:cNvPr id="47107" name="Tijdelijke aanduiding voor notities 2"/>
          <p:cNvSpPr>
            <a:spLocks noGrp="1"/>
          </p:cNvSpPr>
          <p:nvPr>
            <p:ph type="body" idx="1"/>
          </p:nvPr>
        </p:nvSpPr>
        <p:spPr>
          <a:noFill/>
          <a:ln w="9525"/>
        </p:spPr>
        <p:txBody>
          <a:bodyPr/>
          <a:lstStyle/>
          <a:p>
            <a:endParaRPr lang="nl-NL" smtClean="0">
              <a:latin typeface="Times New Roman" pitchFamily="18" charset="0"/>
              <a:ea typeface="ＭＳ Ｐゴシック" pitchFamily="34" charset="-128"/>
            </a:endParaRPr>
          </a:p>
        </p:txBody>
      </p:sp>
      <p:sp>
        <p:nvSpPr>
          <p:cNvPr id="47108" name="Tijdelijke aanduiding voor dianummer 3"/>
          <p:cNvSpPr>
            <a:spLocks noGrp="1"/>
          </p:cNvSpPr>
          <p:nvPr>
            <p:ph type="sldNum" sz="quarter" idx="5"/>
          </p:nvPr>
        </p:nvSpPr>
        <p:spPr>
          <a:noFill/>
        </p:spPr>
        <p:txBody>
          <a:bodyPr/>
          <a:lstStyle/>
          <a:p>
            <a:fld id="{A4046A82-10DF-44CA-8953-CF2BF61B5A9A}" type="slidenum">
              <a:rPr lang="en-GB" smtClean="0"/>
              <a:pPr/>
              <a:t>12</a:t>
            </a:fld>
            <a:endParaRPr lang="en-GB" smtClean="0"/>
          </a:p>
        </p:txBody>
      </p:sp>
    </p:spTree>
    <p:extLst>
      <p:ext uri="{BB962C8B-B14F-4D97-AF65-F5344CB8AC3E}">
        <p14:creationId xmlns:p14="http://schemas.microsoft.com/office/powerpoint/2010/main" val="2307206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jdelijke aanduiding voor dia-afbeelding 1"/>
          <p:cNvSpPr>
            <a:spLocks noGrp="1" noRot="1" noChangeAspect="1" noTextEdit="1"/>
          </p:cNvSpPr>
          <p:nvPr>
            <p:ph type="sldImg"/>
          </p:nvPr>
        </p:nvSpPr>
        <p:spPr>
          <a:ln/>
        </p:spPr>
      </p:sp>
      <p:sp>
        <p:nvSpPr>
          <p:cNvPr id="57347" name="Tijdelijke aanduiding voor notities 2"/>
          <p:cNvSpPr>
            <a:spLocks noGrp="1"/>
          </p:cNvSpPr>
          <p:nvPr>
            <p:ph type="body" idx="1"/>
          </p:nvPr>
        </p:nvSpPr>
        <p:spPr>
          <a:noFill/>
          <a:ln w="9525"/>
        </p:spPr>
        <p:txBody>
          <a:bodyPr/>
          <a:lstStyle/>
          <a:p>
            <a:endParaRPr lang="nl-NL" smtClean="0">
              <a:latin typeface="Times New Roman" pitchFamily="18" charset="0"/>
              <a:ea typeface="ＭＳ Ｐゴシック" pitchFamily="34" charset="-128"/>
            </a:endParaRPr>
          </a:p>
        </p:txBody>
      </p:sp>
      <p:sp>
        <p:nvSpPr>
          <p:cNvPr id="57348" name="Tijdelijke aanduiding voor dianummer 3"/>
          <p:cNvSpPr>
            <a:spLocks noGrp="1"/>
          </p:cNvSpPr>
          <p:nvPr>
            <p:ph type="sldNum" sz="quarter" idx="5"/>
          </p:nvPr>
        </p:nvSpPr>
        <p:spPr>
          <a:noFill/>
        </p:spPr>
        <p:txBody>
          <a:bodyPr/>
          <a:lstStyle/>
          <a:p>
            <a:fld id="{359F307F-B41B-438C-938B-FD96AD7484A7}" type="slidenum">
              <a:rPr lang="en-GB" smtClean="0"/>
              <a:pPr/>
              <a:t>13</a:t>
            </a:fld>
            <a:endParaRPr lang="en-GB" smtClean="0"/>
          </a:p>
        </p:txBody>
      </p:sp>
    </p:spTree>
    <p:extLst>
      <p:ext uri="{BB962C8B-B14F-4D97-AF65-F5344CB8AC3E}">
        <p14:creationId xmlns:p14="http://schemas.microsoft.com/office/powerpoint/2010/main" val="99307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jdelijke aanduiding voor dia-afbeelding 1"/>
          <p:cNvSpPr>
            <a:spLocks noGrp="1" noRot="1" noChangeAspect="1" noTextEdit="1"/>
          </p:cNvSpPr>
          <p:nvPr>
            <p:ph type="sldImg"/>
          </p:nvPr>
        </p:nvSpPr>
        <p:spPr>
          <a:ln/>
        </p:spPr>
      </p:sp>
      <p:sp>
        <p:nvSpPr>
          <p:cNvPr id="49155" name="Tijdelijke aanduiding voor notities 2"/>
          <p:cNvSpPr>
            <a:spLocks noGrp="1"/>
          </p:cNvSpPr>
          <p:nvPr>
            <p:ph type="body" idx="1"/>
          </p:nvPr>
        </p:nvSpPr>
        <p:spPr>
          <a:noFill/>
          <a:ln w="9525"/>
        </p:spPr>
        <p:txBody>
          <a:bodyPr/>
          <a:lstStyle/>
          <a:p>
            <a:endParaRPr lang="nl-NL" smtClean="0">
              <a:latin typeface="Times New Roman" pitchFamily="18" charset="0"/>
              <a:ea typeface="ＭＳ Ｐゴシック" pitchFamily="34" charset="-128"/>
            </a:endParaRPr>
          </a:p>
        </p:txBody>
      </p:sp>
      <p:sp>
        <p:nvSpPr>
          <p:cNvPr id="49156" name="Tijdelijke aanduiding voor dianummer 3"/>
          <p:cNvSpPr>
            <a:spLocks noGrp="1"/>
          </p:cNvSpPr>
          <p:nvPr>
            <p:ph type="sldNum" sz="quarter" idx="5"/>
          </p:nvPr>
        </p:nvSpPr>
        <p:spPr>
          <a:noFill/>
        </p:spPr>
        <p:txBody>
          <a:bodyPr/>
          <a:lstStyle/>
          <a:p>
            <a:fld id="{FBF0558E-F34E-448B-8A1C-84A37148860F}" type="slidenum">
              <a:rPr lang="en-GB" smtClean="0"/>
              <a:pPr/>
              <a:t>16</a:t>
            </a:fld>
            <a:endParaRPr lang="en-GB" smtClean="0"/>
          </a:p>
        </p:txBody>
      </p:sp>
    </p:spTree>
    <p:extLst>
      <p:ext uri="{BB962C8B-B14F-4D97-AF65-F5344CB8AC3E}">
        <p14:creationId xmlns:p14="http://schemas.microsoft.com/office/powerpoint/2010/main" val="3558904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E8882A9-DE79-475B-98CE-D3CC890A8CB4}" type="slidenum">
              <a:rPr lang="nl-NL" smtClean="0">
                <a:solidFill>
                  <a:prstClr val="black"/>
                </a:solidFill>
              </a:rPr>
              <a:pPr/>
              <a:t>18</a:t>
            </a:fld>
            <a:endParaRPr lang="nl-NL">
              <a:solidFill>
                <a:prstClr val="black"/>
              </a:solidFill>
            </a:endParaRPr>
          </a:p>
        </p:txBody>
      </p:sp>
    </p:spTree>
    <p:extLst>
      <p:ext uri="{BB962C8B-B14F-4D97-AF65-F5344CB8AC3E}">
        <p14:creationId xmlns:p14="http://schemas.microsoft.com/office/powerpoint/2010/main" val="4176039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1EA8BE7-C0A7-4F69-8F9A-638E706C487C}" type="slidenum">
              <a:rPr lang="nl-NL" smtClean="0"/>
              <a:t>19</a:t>
            </a:fld>
            <a:endParaRPr lang="nl-NL"/>
          </a:p>
        </p:txBody>
      </p:sp>
    </p:spTree>
    <p:extLst>
      <p:ext uri="{BB962C8B-B14F-4D97-AF65-F5344CB8AC3E}">
        <p14:creationId xmlns:p14="http://schemas.microsoft.com/office/powerpoint/2010/main" val="1040366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1EA8BE7-C0A7-4F69-8F9A-638E706C487C}" type="slidenum">
              <a:rPr lang="nl-NL" smtClean="0"/>
              <a:t>20</a:t>
            </a:fld>
            <a:endParaRPr lang="nl-NL"/>
          </a:p>
        </p:txBody>
      </p:sp>
    </p:spTree>
    <p:extLst>
      <p:ext uri="{BB962C8B-B14F-4D97-AF65-F5344CB8AC3E}">
        <p14:creationId xmlns:p14="http://schemas.microsoft.com/office/powerpoint/2010/main" val="3390786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46404" y="758952"/>
            <a:ext cx="7063740" cy="4041648"/>
          </a:xfrm>
        </p:spPr>
        <p:txBody>
          <a:bodyPr anchor="b">
            <a:normAutofit/>
          </a:bodyPr>
          <a:lstStyle>
            <a:lvl1pPr algn="l">
              <a:lnSpc>
                <a:spcPct val="85000"/>
              </a:lnSpc>
              <a:defRPr sz="6600" baseline="0">
                <a:solidFill>
                  <a:schemeClr val="tx1"/>
                </a:solidFill>
              </a:defRPr>
            </a:lvl1pPr>
          </a:lstStyle>
          <a:p>
            <a:r>
              <a:rPr lang="nl-NL"/>
              <a:t>Klik om de stijl te bewerken</a:t>
            </a:r>
            <a:endParaRPr lang="en-US" dirty="0"/>
          </a:p>
        </p:txBody>
      </p:sp>
      <p:sp>
        <p:nvSpPr>
          <p:cNvPr id="3" name="Subtitle 2"/>
          <p:cNvSpPr>
            <a:spLocks noGrp="1"/>
          </p:cNvSpPr>
          <p:nvPr>
            <p:ph type="subTitle" idx="1"/>
          </p:nvPr>
        </p:nvSpPr>
        <p:spPr>
          <a:xfrm>
            <a:off x="946404" y="4800600"/>
            <a:ext cx="7063740" cy="1691640"/>
          </a:xfrm>
        </p:spPr>
        <p:txBody>
          <a:bodyPr>
            <a:normAutofit/>
          </a:bodyPr>
          <a:lstStyle>
            <a:lvl1pPr marL="0" indent="0" algn="l">
              <a:buNone/>
              <a:defRPr sz="2000" baseline="0">
                <a:solidFill>
                  <a:schemeClr val="tx1">
                    <a:lumMod val="8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 om de ondertitelstijl van het model te bewerken</a:t>
            </a:r>
            <a:endParaRPr lang="en-US" dirty="0"/>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lvl1pPr>
              <a:defRPr>
                <a:solidFill>
                  <a:schemeClr val="bg2">
                    <a:lumMod val="20000"/>
                    <a:lumOff val="80000"/>
                  </a:schemeClr>
                </a:solidFill>
              </a:defRPr>
            </a:lvl1pPr>
          </a:lstStyle>
          <a:p>
            <a:fld id="{8E36636D-D922-432D-A958-524484B5923D}" type="datetimeFigureOut">
              <a:rPr lang="en-US" smtClean="0"/>
              <a:pPr/>
              <a:t>3/22/2017</a:t>
            </a:fld>
            <a:endParaRPr lang="en-US" dirty="0"/>
          </a:p>
        </p:txBody>
      </p:sp>
      <p:sp>
        <p:nvSpPr>
          <p:cNvPr id="9" name="Footer Placeholder 8"/>
          <p:cNvSpPr>
            <a:spLocks noGrp="1"/>
          </p:cNvSpPr>
          <p:nvPr>
            <p:ph type="ftr" sz="quarter" idx="11"/>
          </p:nvPr>
        </p:nvSpPr>
        <p:spPr/>
        <p:txBody>
          <a:bodyPr/>
          <a:lstStyle>
            <a:lvl1pPr>
              <a:defRPr>
                <a:solidFill>
                  <a:schemeClr val="bg2">
                    <a:lumMod val="20000"/>
                    <a:lumOff val="80000"/>
                  </a:schemeClr>
                </a:solidFill>
              </a:defRPr>
            </a:lvl1pPr>
          </a:lstStyle>
          <a:p>
            <a:endParaRPr lang="en-US" dirty="0"/>
          </a:p>
        </p:txBody>
      </p:sp>
      <p:sp>
        <p:nvSpPr>
          <p:cNvPr id="10" name="Slide Number Placeholder 9"/>
          <p:cNvSpPr>
            <a:spLocks noGrp="1"/>
          </p:cNvSpPr>
          <p:nvPr>
            <p:ph type="sldNum" sz="quarter" idx="12"/>
          </p:nvPr>
        </p:nvSpPr>
        <p:spPr/>
        <p:txBody>
          <a:bodyPr/>
          <a:lstStyle>
            <a:lvl1pPr>
              <a:defRPr>
                <a:solidFill>
                  <a:schemeClr val="bg2">
                    <a:lumMod val="60000"/>
                    <a:lumOff val="40000"/>
                  </a:schemeClr>
                </a:solidFill>
              </a:defRPr>
            </a:lvl1pPr>
          </a:lstStyle>
          <a:p>
            <a:fld id="{DF28FB93-0A08-4E7D-8E63-9EFA29F1E093}" type="slidenum">
              <a:rPr lang="en-US" smtClean="0"/>
              <a:pPr/>
              <a:t>‹nr.›</a:t>
            </a:fld>
            <a:endParaRPr lang="en-US" dirty="0"/>
          </a:p>
        </p:txBody>
      </p:sp>
    </p:spTree>
    <p:extLst>
      <p:ext uri="{BB962C8B-B14F-4D97-AF65-F5344CB8AC3E}">
        <p14:creationId xmlns:p14="http://schemas.microsoft.com/office/powerpoint/2010/main" val="180682009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3/22/2017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‹nr.›</a:t>
            </a:fld>
            <a:endParaRPr lang="en-US" dirty="0"/>
          </a:p>
        </p:txBody>
      </p:sp>
    </p:spTree>
    <p:extLst>
      <p:ext uri="{BB962C8B-B14F-4D97-AF65-F5344CB8AC3E}">
        <p14:creationId xmlns:p14="http://schemas.microsoft.com/office/powerpoint/2010/main" val="3743877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6525" y="381000"/>
            <a:ext cx="1857375" cy="5897562"/>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571500" y="381000"/>
            <a:ext cx="5800725" cy="5897562"/>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3/22/2017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‹nr.›</a:t>
            </a:fld>
            <a:endParaRPr lang="en-US" dirty="0"/>
          </a:p>
        </p:txBody>
      </p:sp>
    </p:spTree>
    <p:extLst>
      <p:ext uri="{BB962C8B-B14F-4D97-AF65-F5344CB8AC3E}">
        <p14:creationId xmlns:p14="http://schemas.microsoft.com/office/powerpoint/2010/main" val="2855519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Master #4">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984235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3/22/2017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‹nr.›</a:t>
            </a:fld>
            <a:endParaRPr lang="en-US" dirty="0"/>
          </a:p>
        </p:txBody>
      </p:sp>
    </p:spTree>
    <p:extLst>
      <p:ext uri="{BB962C8B-B14F-4D97-AF65-F5344CB8AC3E}">
        <p14:creationId xmlns:p14="http://schemas.microsoft.com/office/powerpoint/2010/main" val="1269963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946404" y="758952"/>
            <a:ext cx="7063740" cy="4041648"/>
          </a:xfrm>
        </p:spPr>
        <p:txBody>
          <a:bodyPr anchor="b">
            <a:normAutofit/>
          </a:bodyPr>
          <a:lstStyle>
            <a:lvl1pPr>
              <a:lnSpc>
                <a:spcPct val="85000"/>
              </a:lnSpc>
              <a:defRPr sz="6600" b="0"/>
            </a:lvl1pPr>
          </a:lstStyle>
          <a:p>
            <a:r>
              <a:rPr lang="nl-NL"/>
              <a:t>Klik om de stijl te bewerken</a:t>
            </a:r>
            <a:endParaRPr lang="en-US" dirty="0"/>
          </a:p>
        </p:txBody>
      </p:sp>
      <p:sp>
        <p:nvSpPr>
          <p:cNvPr id="3" name="Text Placeholder 2"/>
          <p:cNvSpPr>
            <a:spLocks noGrp="1"/>
          </p:cNvSpPr>
          <p:nvPr>
            <p:ph type="body" idx="1"/>
          </p:nvPr>
        </p:nvSpPr>
        <p:spPr>
          <a:xfrm>
            <a:off x="946404" y="4800600"/>
            <a:ext cx="7063740" cy="1691640"/>
          </a:xfrm>
        </p:spPr>
        <p:txBody>
          <a:bodyPr anchor="t">
            <a:normAutofit/>
          </a:bodyPr>
          <a:lstStyle>
            <a:lvl1pPr marL="0" indent="0">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8E36636D-D922-432D-A958-524484B5923D}" type="datetimeFigureOut">
              <a:rPr lang="en-US" smtClean="0"/>
              <a:pPr/>
              <a:t>3/22/2017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‹nr.›</a:t>
            </a:fld>
            <a:endParaRPr lang="en-US" dirty="0"/>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20731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946404" y="1828801"/>
            <a:ext cx="336042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594860" y="1828801"/>
            <a:ext cx="336042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8E36636D-D922-432D-A958-524484B5923D}" type="datetimeFigureOut">
              <a:rPr lang="en-US" smtClean="0"/>
              <a:pPr/>
              <a:t>3/22/2017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‹nr.›</a:t>
            </a:fld>
            <a:endParaRPr lang="en-US" dirty="0"/>
          </a:p>
        </p:txBody>
      </p:sp>
    </p:spTree>
    <p:extLst>
      <p:ext uri="{BB962C8B-B14F-4D97-AF65-F5344CB8AC3E}">
        <p14:creationId xmlns:p14="http://schemas.microsoft.com/office/powerpoint/2010/main" val="1819080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de stijl te bewerken</a:t>
            </a:r>
            <a:endParaRPr lang="en-US" dirty="0"/>
          </a:p>
        </p:txBody>
      </p:sp>
      <p:sp>
        <p:nvSpPr>
          <p:cNvPr id="3" name="Text Placeholder 2"/>
          <p:cNvSpPr>
            <a:spLocks noGrp="1"/>
          </p:cNvSpPr>
          <p:nvPr>
            <p:ph type="body" idx="1"/>
          </p:nvPr>
        </p:nvSpPr>
        <p:spPr>
          <a:xfrm>
            <a:off x="946404" y="1717185"/>
            <a:ext cx="3360420" cy="731520"/>
          </a:xfrm>
        </p:spPr>
        <p:txBody>
          <a:bodyPr anchor="b">
            <a:normAutofit/>
          </a:bodyPr>
          <a:lstStyle>
            <a:lvl1pPr marL="0" indent="0">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946404"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1" name="Text Placeholder 10"/>
          <p:cNvSpPr>
            <a:spLocks noGrp="1"/>
          </p:cNvSpPr>
          <p:nvPr>
            <p:ph type="body" sz="quarter" idx="13"/>
          </p:nvPr>
        </p:nvSpPr>
        <p:spPr>
          <a:xfrm>
            <a:off x="4599432" y="1717185"/>
            <a:ext cx="3364992" cy="731520"/>
          </a:xfrm>
        </p:spPr>
        <p:txBody>
          <a:bodyPr anchor="b">
            <a:normAutofit/>
          </a:bodyPr>
          <a:lstStyle>
            <a:lvl1pPr marL="0" indent="0">
              <a:buFontTx/>
              <a:buNone/>
              <a:defRPr lang="en-US" sz="1800" b="0" kern="1200" spc="10" baseline="0" dirty="0">
                <a:solidFill>
                  <a:schemeClr val="tx2"/>
                </a:solidFill>
                <a:latin typeface="+mn-lt"/>
                <a:ea typeface="+mn-ea"/>
                <a:cs typeface="+mn-cs"/>
              </a:defRPr>
            </a:lvl1pPr>
          </a:lstStyle>
          <a:p>
            <a:pPr marL="0" lvl="0" indent="0" algn="l" defTabSz="914400" rtl="0" eaLnBrk="1" latinLnBrk="0" hangingPunct="1">
              <a:lnSpc>
                <a:spcPct val="95000"/>
              </a:lnSpc>
              <a:spcBef>
                <a:spcPts val="0"/>
              </a:spcBef>
              <a:spcAft>
                <a:spcPts val="200"/>
              </a:spcAft>
              <a:buClr>
                <a:schemeClr val="accent1"/>
              </a:buClr>
              <a:buSzPct val="80000"/>
              <a:buNone/>
            </a:pPr>
            <a:r>
              <a:rPr lang="nl-NL"/>
              <a:t>Tekststijl van het model bewerken</a:t>
            </a:r>
          </a:p>
        </p:txBody>
      </p:sp>
      <p:sp>
        <p:nvSpPr>
          <p:cNvPr id="6" name="Content Placeholder 5"/>
          <p:cNvSpPr>
            <a:spLocks noGrp="1"/>
          </p:cNvSpPr>
          <p:nvPr>
            <p:ph sz="quarter" idx="4"/>
          </p:nvPr>
        </p:nvSpPr>
        <p:spPr>
          <a:xfrm>
            <a:off x="4594860"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smtClean="0"/>
              <a:pPr/>
              <a:t>3/22/2017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F28FB93-0A08-4E7D-8E63-9EFA29F1E093}" type="slidenum">
              <a:rPr lang="en-US" smtClean="0"/>
              <a:pPr/>
              <a:t>‹nr.›</a:t>
            </a:fld>
            <a:endParaRPr lang="en-US" dirty="0"/>
          </a:p>
        </p:txBody>
      </p:sp>
    </p:spTree>
    <p:extLst>
      <p:ext uri="{BB962C8B-B14F-4D97-AF65-F5344CB8AC3E}">
        <p14:creationId xmlns:p14="http://schemas.microsoft.com/office/powerpoint/2010/main" val="3691161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8E36636D-D922-432D-A958-524484B5923D}" type="datetimeFigureOut">
              <a:rPr lang="en-US" smtClean="0"/>
              <a:pPr/>
              <a:t>3/22/2017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F28FB93-0A08-4E7D-8E63-9EFA29F1E093}" type="slidenum">
              <a:rPr lang="en-US" smtClean="0"/>
              <a:pPr/>
              <a:t>‹nr.›</a:t>
            </a:fld>
            <a:endParaRPr lang="en-US" dirty="0"/>
          </a:p>
        </p:txBody>
      </p:sp>
    </p:spTree>
    <p:extLst>
      <p:ext uri="{BB962C8B-B14F-4D97-AF65-F5344CB8AC3E}">
        <p14:creationId xmlns:p14="http://schemas.microsoft.com/office/powerpoint/2010/main" val="1888723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smtClean="0"/>
              <a:pPr/>
              <a:t>3/22/2017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F28FB93-0A08-4E7D-8E63-9EFA29F1E093}" type="slidenum">
              <a:rPr lang="en-US" smtClean="0"/>
              <a:pPr/>
              <a:t>‹nr.›</a:t>
            </a:fld>
            <a:endParaRPr lang="en-US" dirty="0"/>
          </a:p>
        </p:txBody>
      </p:sp>
    </p:spTree>
    <p:extLst>
      <p:ext uri="{BB962C8B-B14F-4D97-AF65-F5344CB8AC3E}">
        <p14:creationId xmlns:p14="http://schemas.microsoft.com/office/powerpoint/2010/main" val="1401135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400300" cy="1600197"/>
          </a:xfrm>
        </p:spPr>
        <p:txBody>
          <a:bodyPr anchor="b">
            <a:normAutofit/>
          </a:bodyPr>
          <a:lstStyle>
            <a:lvl1pPr>
              <a:defRPr sz="2800" b="0" baseline="0"/>
            </a:lvl1pPr>
          </a:lstStyle>
          <a:p>
            <a:r>
              <a:rPr lang="nl-NL"/>
              <a:t>Klik om de stijl te bewerken</a:t>
            </a:r>
            <a:endParaRPr lang="en-US" dirty="0"/>
          </a:p>
        </p:txBody>
      </p:sp>
      <p:sp>
        <p:nvSpPr>
          <p:cNvPr id="3" name="Content Placeholder 2"/>
          <p:cNvSpPr>
            <a:spLocks noGrp="1"/>
          </p:cNvSpPr>
          <p:nvPr>
            <p:ph idx="1"/>
          </p:nvPr>
        </p:nvSpPr>
        <p:spPr>
          <a:xfrm>
            <a:off x="3378200" y="685800"/>
            <a:ext cx="4559300" cy="5486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30936" y="2099735"/>
            <a:ext cx="24003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8E36636D-D922-432D-A958-524484B5923D}" type="datetimeFigureOut">
              <a:rPr lang="en-US" smtClean="0"/>
              <a:pPr/>
              <a:t>3/22/2017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‹nr.›</a:t>
            </a:fld>
            <a:endParaRPr lang="en-US" dirty="0"/>
          </a:p>
        </p:txBody>
      </p:sp>
    </p:spTree>
    <p:extLst>
      <p:ext uri="{BB962C8B-B14F-4D97-AF65-F5344CB8AC3E}">
        <p14:creationId xmlns:p14="http://schemas.microsoft.com/office/powerpoint/2010/main" val="540734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5105400"/>
            <a:ext cx="846963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5800" y="5257800"/>
            <a:ext cx="7486650" cy="914400"/>
          </a:xfrm>
        </p:spPr>
        <p:txBody>
          <a:bodyPr anchor="b">
            <a:normAutofit/>
          </a:bodyPr>
          <a:lstStyle>
            <a:lvl1pPr>
              <a:defRPr sz="2800" b="0">
                <a:solidFill>
                  <a:schemeClr val="bg1"/>
                </a:solidFill>
              </a:defRPr>
            </a:lvl1pPr>
          </a:lstStyle>
          <a:p>
            <a:r>
              <a:rPr lang="nl-NL"/>
              <a:t>Klik om de stijl te bewerken</a:t>
            </a:r>
            <a:endParaRPr lang="en-US" dirty="0"/>
          </a:p>
        </p:txBody>
      </p:sp>
      <p:sp>
        <p:nvSpPr>
          <p:cNvPr id="3" name="Picture Placeholder 2"/>
          <p:cNvSpPr>
            <a:spLocks noGrp="1" noChangeAspect="1"/>
          </p:cNvSpPr>
          <p:nvPr>
            <p:ph type="pic" idx="1"/>
          </p:nvPr>
        </p:nvSpPr>
        <p:spPr>
          <a:xfrm>
            <a:off x="0" y="1"/>
            <a:ext cx="8469630" cy="5128923"/>
          </a:xfrm>
          <a:blipFill>
            <a:blip r:embed="rId2"/>
            <a:stretch>
              <a:fillRect/>
            </a:stretch>
          </a:blip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85800" y="6108590"/>
            <a:ext cx="748665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8E36636D-D922-432D-A958-524484B5923D}" type="datetimeFigureOut">
              <a:rPr lang="en-US" smtClean="0"/>
              <a:pPr/>
              <a:t>3/22/2017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‹nr.›</a:t>
            </a:fld>
            <a:endParaRPr lang="en-US" dirty="0"/>
          </a:p>
        </p:txBody>
      </p:sp>
    </p:spTree>
    <p:extLst>
      <p:ext uri="{BB962C8B-B14F-4D97-AF65-F5344CB8AC3E}">
        <p14:creationId xmlns:p14="http://schemas.microsoft.com/office/powerpoint/2010/main" val="3745644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8418195" y="0"/>
            <a:ext cx="73152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46404" y="365760"/>
            <a:ext cx="7269480" cy="1325562"/>
          </a:xfrm>
          <a:prstGeom prst="rect">
            <a:avLst/>
          </a:prstGeom>
        </p:spPr>
        <p:txBody>
          <a:bodyPr vert="horz" lIns="91440" tIns="45720" rIns="91440" bIns="45720" rtlCol="0" anchor="b">
            <a:normAutofit/>
          </a:bodyPr>
          <a:lstStyle/>
          <a:p>
            <a:r>
              <a:rPr lang="nl-NL"/>
              <a:t>Klik om de stijl te bewerken</a:t>
            </a:r>
            <a:endParaRPr lang="en-US" dirty="0"/>
          </a:p>
        </p:txBody>
      </p:sp>
      <p:sp>
        <p:nvSpPr>
          <p:cNvPr id="3" name="Text Placeholder 2"/>
          <p:cNvSpPr>
            <a:spLocks noGrp="1"/>
          </p:cNvSpPr>
          <p:nvPr>
            <p:ph type="body" idx="1"/>
          </p:nvPr>
        </p:nvSpPr>
        <p:spPr>
          <a:xfrm>
            <a:off x="946404" y="1828801"/>
            <a:ext cx="6446520" cy="4351337"/>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rot="16200000">
            <a:off x="7831456" y="1044178"/>
            <a:ext cx="1904999" cy="273844"/>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8E36636D-D922-432D-A958-524484B5923D}" type="datetimeFigureOut">
              <a:rPr lang="en-US" smtClean="0"/>
              <a:pPr/>
              <a:t>3/22/2017</a:t>
            </a:fld>
            <a:endParaRPr lang="en-US" dirty="0"/>
          </a:p>
        </p:txBody>
      </p:sp>
      <p:sp>
        <p:nvSpPr>
          <p:cNvPr id="5" name="Footer Placeholder 4"/>
          <p:cNvSpPr>
            <a:spLocks noGrp="1"/>
          </p:cNvSpPr>
          <p:nvPr>
            <p:ph type="ftr" sz="quarter" idx="3"/>
          </p:nvPr>
        </p:nvSpPr>
        <p:spPr>
          <a:xfrm rot="16200000">
            <a:off x="6993255" y="4092178"/>
            <a:ext cx="3581400" cy="273844"/>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8441055" y="6172201"/>
            <a:ext cx="685800" cy="593725"/>
          </a:xfrm>
          <a:prstGeom prst="rect">
            <a:avLst/>
          </a:prstGeom>
        </p:spPr>
        <p:txBody>
          <a:bodyPr vert="horz" lIns="27432" tIns="45720" rIns="27432" bIns="45720" rtlCol="0" anchor="ctr">
            <a:normAutofit/>
          </a:bodyPr>
          <a:lstStyle>
            <a:lvl1pPr algn="ctr">
              <a:defRPr sz="3200">
                <a:solidFill>
                  <a:schemeClr val="tx2">
                    <a:lumMod val="60000"/>
                    <a:lumOff val="40000"/>
                  </a:schemeClr>
                </a:solidFill>
              </a:defRPr>
            </a:lvl1pPr>
          </a:lstStyle>
          <a:p>
            <a:fld id="{DF28FB93-0A08-4E7D-8E63-9EFA29F1E093}" type="slidenum">
              <a:rPr lang="en-US" smtClean="0"/>
              <a:pPr/>
              <a:t>‹nr.›</a:t>
            </a:fld>
            <a:endParaRPr lang="en-US" dirty="0"/>
          </a:p>
        </p:txBody>
      </p:sp>
    </p:spTree>
    <p:extLst>
      <p:ext uri="{BB962C8B-B14F-4D97-AF65-F5344CB8AC3E}">
        <p14:creationId xmlns:p14="http://schemas.microsoft.com/office/powerpoint/2010/main" val="852442408"/>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Lst>
  <p:txStyles>
    <p:titleStyle>
      <a:lvl1pPr algn="l" defTabSz="914400" rtl="0" eaLnBrk="1" latinLnBrk="0" hangingPunct="1">
        <a:lnSpc>
          <a:spcPct val="90000"/>
        </a:lnSpc>
        <a:spcBef>
          <a:spcPct val="0"/>
        </a:spcBef>
        <a:buNone/>
        <a:defRPr sz="40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5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96900" y="990600"/>
            <a:ext cx="8318500" cy="2286000"/>
          </a:xfrm>
        </p:spPr>
        <p:txBody>
          <a:bodyPr>
            <a:normAutofit/>
          </a:bodyPr>
          <a:lstStyle/>
          <a:p>
            <a:r>
              <a:rPr lang="nl-NL" sz="2700" b="1" dirty="0">
                <a:effectLst/>
              </a:rPr>
              <a:t>Onderzoek naar en praktijk van de Vertaalcirkel als middel tot professionalisering van pabodocenten en rekenspecialisten</a:t>
            </a:r>
            <a:r>
              <a:rPr lang="nl-NL" b="1" dirty="0">
                <a:effectLst/>
              </a:rPr>
              <a:t/>
            </a:r>
            <a:br>
              <a:rPr lang="nl-NL" b="1" dirty="0">
                <a:effectLst/>
              </a:rPr>
            </a:br>
            <a:endParaRPr lang="nl-NL" dirty="0"/>
          </a:p>
        </p:txBody>
      </p:sp>
      <p:sp>
        <p:nvSpPr>
          <p:cNvPr id="3" name="Ondertitel 2"/>
          <p:cNvSpPr>
            <a:spLocks noGrp="1"/>
          </p:cNvSpPr>
          <p:nvPr>
            <p:ph type="subTitle" idx="1"/>
          </p:nvPr>
        </p:nvSpPr>
        <p:spPr>
          <a:xfrm>
            <a:off x="946404" y="4800600"/>
            <a:ext cx="7562596" cy="1691640"/>
          </a:xfrm>
        </p:spPr>
        <p:txBody>
          <a:bodyPr>
            <a:normAutofit/>
          </a:bodyPr>
          <a:lstStyle/>
          <a:p>
            <a:r>
              <a:rPr lang="nl-NL" dirty="0"/>
              <a:t>Rekenspecialisten: Aletta Wattimena, Annelies de Boer, Jos Salet, Lieke </a:t>
            </a:r>
            <a:r>
              <a:rPr lang="nl-NL" dirty="0" smtClean="0"/>
              <a:t>van </a:t>
            </a:r>
            <a:r>
              <a:rPr lang="nl-NL" dirty="0"/>
              <a:t>Meer, Marino van der </a:t>
            </a:r>
            <a:r>
              <a:rPr lang="nl-NL" dirty="0" smtClean="0"/>
              <a:t>Zande, Saskia Nijhuis</a:t>
            </a:r>
            <a:endParaRPr lang="nl-NL" dirty="0"/>
          </a:p>
          <a:p>
            <a:r>
              <a:rPr lang="nl-NL" dirty="0"/>
              <a:t>Pabodocenten: Frank van Merwijk, Gerard Boersma</a:t>
            </a:r>
          </a:p>
        </p:txBody>
      </p:sp>
    </p:spTree>
    <p:extLst>
      <p:ext uri="{BB962C8B-B14F-4D97-AF65-F5344CB8AC3E}">
        <p14:creationId xmlns:p14="http://schemas.microsoft.com/office/powerpoint/2010/main" val="3292237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616372" y="387896"/>
            <a:ext cx="7056784" cy="523220"/>
          </a:xfrm>
          <a:prstGeom prst="rect">
            <a:avLst/>
          </a:prstGeom>
        </p:spPr>
        <p:txBody>
          <a:bodyPr wrap="square">
            <a:spAutoFit/>
          </a:bodyPr>
          <a:lstStyle/>
          <a:p>
            <a:pPr>
              <a:defRPr/>
            </a:pPr>
            <a:r>
              <a:rPr lang="nl-NL" dirty="0">
                <a:ea typeface="ＭＳ Ｐゴシック" pitchFamily="34" charset="-128"/>
              </a:rPr>
              <a:t>Vertaalcirkel, </a:t>
            </a:r>
            <a:r>
              <a:rPr lang="nl-NL" sz="2800" dirty="0" smtClean="0">
                <a:ea typeface="ＭＳ Ｐゴシック" pitchFamily="34" charset="-128"/>
              </a:rPr>
              <a:t>Ceciel Borghouts 2011</a:t>
            </a:r>
            <a:endParaRPr lang="en-US" sz="2800" dirty="0">
              <a:ea typeface="ＭＳ Ｐゴシック" pitchFamily="34" charset="-128"/>
            </a:endParaRPr>
          </a:p>
        </p:txBody>
      </p:sp>
      <p:sp>
        <p:nvSpPr>
          <p:cNvPr id="3" name="Rechthoek 2"/>
          <p:cNvSpPr/>
          <p:nvPr/>
        </p:nvSpPr>
        <p:spPr>
          <a:xfrm>
            <a:off x="697136" y="1234976"/>
            <a:ext cx="6624736" cy="5262979"/>
          </a:xfrm>
          <a:prstGeom prst="rect">
            <a:avLst/>
          </a:prstGeom>
        </p:spPr>
        <p:txBody>
          <a:bodyPr wrap="square">
            <a:spAutoFit/>
          </a:bodyPr>
          <a:lstStyle/>
          <a:p>
            <a:r>
              <a:rPr lang="nl-NL" sz="2800" b="0" dirty="0" smtClean="0">
                <a:ea typeface="ＭＳ Ｐゴシック" pitchFamily="34" charset="-128"/>
              </a:rPr>
              <a:t>Borghouts heeft de </a:t>
            </a:r>
            <a:r>
              <a:rPr lang="nl-NL" sz="2800" b="0" dirty="0">
                <a:ea typeface="ＭＳ Ｐゴシック" pitchFamily="34" charset="-128"/>
              </a:rPr>
              <a:t>vertaalcirkel </a:t>
            </a:r>
            <a:r>
              <a:rPr lang="nl-NL" sz="2800" b="0" dirty="0" smtClean="0">
                <a:ea typeface="ＭＳ Ｐゴシック" pitchFamily="34" charset="-128"/>
              </a:rPr>
              <a:t>nieuw leven ingeblazen en onderscheidt dezelfde zes </a:t>
            </a:r>
            <a:r>
              <a:rPr lang="nl-NL" sz="2800" b="0" dirty="0">
                <a:ea typeface="ＭＳ Ｐゴシック" pitchFamily="34" charset="-128"/>
              </a:rPr>
              <a:t>categorieën </a:t>
            </a:r>
            <a:r>
              <a:rPr lang="nl-NL" sz="2800" b="0" dirty="0" smtClean="0">
                <a:ea typeface="ＭＳ Ｐゴシック" pitchFamily="34" charset="-128"/>
              </a:rPr>
              <a:t>handelingen, waarvan er twee een andere letter hebben gekregen:</a:t>
            </a:r>
          </a:p>
          <a:p>
            <a:r>
              <a:rPr lang="nl-NL" sz="2800" dirty="0" smtClean="0">
                <a:ea typeface="ＭＳ Ｐゴシック" pitchFamily="34" charset="-128"/>
              </a:rPr>
              <a:t>M</a:t>
            </a:r>
            <a:r>
              <a:rPr lang="nl-NL" sz="2400" b="0" dirty="0" smtClean="0">
                <a:ea typeface="ＭＳ Ｐゴシック" pitchFamily="34" charset="-128"/>
              </a:rPr>
              <a:t>…blokken of fiches (materiaal)</a:t>
            </a:r>
            <a:endParaRPr lang="nl-NL" sz="2400" b="0" dirty="0">
              <a:ea typeface="ＭＳ Ｐゴシック" pitchFamily="34" charset="-128"/>
            </a:endParaRPr>
          </a:p>
          <a:p>
            <a:r>
              <a:rPr lang="nl-NL" sz="2800" dirty="0" smtClean="0">
                <a:ea typeface="ＭＳ Ｐゴシック" pitchFamily="34" charset="-128"/>
              </a:rPr>
              <a:t>S</a:t>
            </a:r>
          </a:p>
          <a:p>
            <a:r>
              <a:rPr lang="nl-NL" sz="2800" dirty="0" smtClean="0">
                <a:ea typeface="ＭＳ Ｐゴシック" pitchFamily="34" charset="-128"/>
              </a:rPr>
              <a:t>V</a:t>
            </a:r>
            <a:endParaRPr lang="nl-NL" sz="2800" dirty="0">
              <a:ea typeface="ＭＳ Ｐゴシック" pitchFamily="34" charset="-128"/>
            </a:endParaRPr>
          </a:p>
          <a:p>
            <a:r>
              <a:rPr lang="nl-NL" sz="2800" dirty="0">
                <a:ea typeface="ＭＳ Ｐゴシック" pitchFamily="34" charset="-128"/>
              </a:rPr>
              <a:t>T</a:t>
            </a:r>
          </a:p>
          <a:p>
            <a:r>
              <a:rPr lang="nl-NL" sz="2800" dirty="0">
                <a:ea typeface="ＭＳ Ｐゴシック" pitchFamily="34" charset="-128"/>
              </a:rPr>
              <a:t>G</a:t>
            </a:r>
          </a:p>
          <a:p>
            <a:r>
              <a:rPr lang="nl-NL" sz="2800" dirty="0" smtClean="0">
                <a:ea typeface="ＭＳ Ｐゴシック" pitchFamily="34" charset="-128"/>
              </a:rPr>
              <a:t>K</a:t>
            </a:r>
            <a:r>
              <a:rPr lang="nl-NL" sz="2400" b="0" dirty="0" smtClean="0">
                <a:ea typeface="ＭＳ Ｐゴシック" pitchFamily="34" charset="-128"/>
              </a:rPr>
              <a:t>…kale som</a:t>
            </a:r>
            <a:endParaRPr lang="nl-NL" sz="2400" b="0" dirty="0">
              <a:ea typeface="ＭＳ Ｐゴシック" pitchFamily="34" charset="-128"/>
            </a:endParaRPr>
          </a:p>
          <a:p>
            <a:endParaRPr lang="nl-NL" sz="2800" b="0" dirty="0">
              <a:ea typeface="ＭＳ Ｐゴシック" pitchFamily="34" charset="-128"/>
            </a:endParaRPr>
          </a:p>
        </p:txBody>
      </p:sp>
    </p:spTree>
    <p:extLst>
      <p:ext uri="{BB962C8B-B14F-4D97-AF65-F5344CB8AC3E}">
        <p14:creationId xmlns:p14="http://schemas.microsoft.com/office/powerpoint/2010/main" val="680967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586780" y="485304"/>
            <a:ext cx="7128792" cy="523220"/>
          </a:xfrm>
          <a:prstGeom prst="rect">
            <a:avLst/>
          </a:prstGeom>
        </p:spPr>
        <p:txBody>
          <a:bodyPr wrap="square">
            <a:spAutoFit/>
          </a:bodyPr>
          <a:lstStyle/>
          <a:p>
            <a:r>
              <a:rPr lang="nl-NL" sz="2800" dirty="0" smtClean="0">
                <a:ea typeface="ＭＳ Ｐゴシック" pitchFamily="34" charset="-128"/>
              </a:rPr>
              <a:t>bedoeling toepassing vertaalcirkel</a:t>
            </a:r>
            <a:endParaRPr lang="nl-NL" sz="2800" dirty="0">
              <a:ea typeface="ＭＳ Ｐゴシック" pitchFamily="34" charset="-128"/>
            </a:endParaRPr>
          </a:p>
        </p:txBody>
      </p:sp>
      <p:sp>
        <p:nvSpPr>
          <p:cNvPr id="4" name="Rechthoek 3"/>
          <p:cNvSpPr/>
          <p:nvPr/>
        </p:nvSpPr>
        <p:spPr>
          <a:xfrm>
            <a:off x="1192312" y="1730648"/>
            <a:ext cx="5166320" cy="2862322"/>
          </a:xfrm>
          <a:prstGeom prst="rect">
            <a:avLst/>
          </a:prstGeom>
        </p:spPr>
        <p:txBody>
          <a:bodyPr wrap="square">
            <a:spAutoFit/>
          </a:bodyPr>
          <a:lstStyle/>
          <a:p>
            <a:r>
              <a:rPr lang="nl-NL" sz="3200" b="0" dirty="0" smtClean="0">
                <a:ea typeface="ＭＳ Ｐゴシック" pitchFamily="34" charset="-128"/>
              </a:rPr>
              <a:t>Via diverse vertalingen een scherp beeld opbouwen van de relatie tussen sommen en realiteit</a:t>
            </a:r>
          </a:p>
          <a:p>
            <a:r>
              <a:rPr lang="nl-NL" sz="2000" b="0" dirty="0" smtClean="0">
                <a:ea typeface="ＭＳ Ｐゴシック" pitchFamily="34" charset="-128"/>
              </a:rPr>
              <a:t>(Borghouts, 2012)</a:t>
            </a:r>
            <a:endParaRPr lang="en-US" sz="2000" dirty="0"/>
          </a:p>
        </p:txBody>
      </p:sp>
    </p:spTree>
    <p:extLst>
      <p:ext uri="{BB962C8B-B14F-4D97-AF65-F5344CB8AC3E}">
        <p14:creationId xmlns:p14="http://schemas.microsoft.com/office/powerpoint/2010/main" val="3847757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4294967295"/>
          </p:nvPr>
        </p:nvSpPr>
        <p:spPr>
          <a:xfrm>
            <a:off x="522288" y="1077913"/>
            <a:ext cx="7969250" cy="4964112"/>
          </a:xfrm>
        </p:spPr>
        <p:txBody>
          <a:bodyPr/>
          <a:lstStyle/>
          <a:p>
            <a:pPr marL="511175" indent="-412750">
              <a:buFont typeface="Wingdings" pitchFamily="2" charset="2"/>
              <a:buNone/>
            </a:pPr>
            <a:r>
              <a:rPr lang="nl-NL" sz="2200" smtClean="0">
                <a:ea typeface="ＭＳ Ｐゴシック" pitchFamily="34" charset="-128"/>
              </a:rPr>
              <a:t>  </a:t>
            </a:r>
          </a:p>
        </p:txBody>
      </p:sp>
      <p:sp>
        <p:nvSpPr>
          <p:cNvPr id="19" name="Rechthoek 18"/>
          <p:cNvSpPr/>
          <p:nvPr/>
        </p:nvSpPr>
        <p:spPr>
          <a:xfrm>
            <a:off x="1" y="0"/>
            <a:ext cx="718267" cy="1077233"/>
          </a:xfrm>
          <a:prstGeom prst="rect">
            <a:avLst/>
          </a:prstGeom>
          <a:solidFill>
            <a:srgbClr val="FF0000"/>
          </a:solidFill>
          <a:ln>
            <a:noFill/>
          </a:ln>
          <a:scene3d>
            <a:camera prst="orthographicFront">
              <a:rot lat="54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a:spcBef>
                <a:spcPct val="20000"/>
              </a:spcBef>
              <a:defRPr/>
            </a:pPr>
            <a:endParaRPr lang="nl-NL">
              <a:solidFill>
                <a:srgbClr val="FFFFFF"/>
              </a:solidFill>
            </a:endParaRPr>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776" y="-171400"/>
            <a:ext cx="5045458" cy="7164551"/>
          </a:xfrm>
          <a:prstGeom prst="rect">
            <a:avLst/>
          </a:prstGeom>
        </p:spPr>
      </p:pic>
    </p:spTree>
    <p:extLst>
      <p:ext uri="{BB962C8B-B14F-4D97-AF65-F5344CB8AC3E}">
        <p14:creationId xmlns:p14="http://schemas.microsoft.com/office/powerpoint/2010/main" val="37585280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idx="4294967295"/>
          </p:nvPr>
        </p:nvSpPr>
        <p:spPr>
          <a:xfrm>
            <a:off x="741098" y="332656"/>
            <a:ext cx="8621712" cy="6172200"/>
          </a:xfrm>
        </p:spPr>
        <p:txBody>
          <a:bodyPr/>
          <a:lstStyle/>
          <a:p>
            <a:pPr>
              <a:buFont typeface="StarSymbol"/>
              <a:buNone/>
            </a:pPr>
            <a:endParaRPr lang="en-US" sz="2500" dirty="0" smtClean="0">
              <a:solidFill>
                <a:schemeClr val="bg1"/>
              </a:solidFill>
              <a:ea typeface="ＭＳ Ｐゴシック" pitchFamily="34" charset="-128"/>
            </a:endParaRPr>
          </a:p>
          <a:p>
            <a:pPr>
              <a:buFont typeface="StarSymbol"/>
              <a:buNone/>
            </a:pPr>
            <a:r>
              <a:rPr lang="en-US" sz="2500" b="0" dirty="0" smtClean="0">
                <a:ea typeface="ＭＳ Ｐゴシック" pitchFamily="34" charset="-128"/>
              </a:rPr>
              <a:t>		</a:t>
            </a:r>
            <a:r>
              <a:rPr lang="en-US" sz="2800" dirty="0" err="1" smtClean="0">
                <a:ea typeface="ＭＳ Ｐゴシック" pitchFamily="34" charset="-128"/>
              </a:rPr>
              <a:t>Drieslagmodel</a:t>
            </a:r>
            <a:endParaRPr lang="en-US" sz="2800" dirty="0" smtClean="0">
              <a:ea typeface="ＭＳ Ｐゴシック" pitchFamily="34" charset="-128"/>
            </a:endParaRPr>
          </a:p>
        </p:txBody>
      </p:sp>
      <p:sp>
        <p:nvSpPr>
          <p:cNvPr id="19" name="Rechthoek 18"/>
          <p:cNvSpPr/>
          <p:nvPr/>
        </p:nvSpPr>
        <p:spPr>
          <a:xfrm>
            <a:off x="1" y="0"/>
            <a:ext cx="718267" cy="1077233"/>
          </a:xfrm>
          <a:prstGeom prst="rect">
            <a:avLst/>
          </a:prstGeom>
          <a:solidFill>
            <a:srgbClr val="FF0000"/>
          </a:solidFill>
          <a:ln>
            <a:noFill/>
          </a:ln>
          <a:scene3d>
            <a:camera prst="orthographicFront">
              <a:rot lat="54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a:defRPr/>
            </a:pPr>
            <a:endParaRPr lang="nl-NL"/>
          </a:p>
        </p:txBody>
      </p:sp>
      <p:pic>
        <p:nvPicPr>
          <p:cNvPr id="22533" name="Picture 2"/>
          <p:cNvPicPr>
            <a:picLocks noChangeAspect="1" noChangeArrowheads="1"/>
          </p:cNvPicPr>
          <p:nvPr/>
        </p:nvPicPr>
        <p:blipFill>
          <a:blip r:embed="rId3" cstate="print"/>
          <a:srcRect/>
          <a:stretch>
            <a:fillRect/>
          </a:stretch>
        </p:blipFill>
        <p:spPr bwMode="auto">
          <a:xfrm>
            <a:off x="914093" y="1663559"/>
            <a:ext cx="4875653" cy="4536504"/>
          </a:xfrm>
          <a:prstGeom prst="rect">
            <a:avLst/>
          </a:prstGeom>
          <a:solidFill>
            <a:srgbClr val="FF0000"/>
          </a:solidFill>
          <a:ln w="9525">
            <a:noFill/>
            <a:miter lim="800000"/>
            <a:headEnd/>
            <a:tailEnd/>
          </a:ln>
        </p:spPr>
      </p:pic>
      <p:sp>
        <p:nvSpPr>
          <p:cNvPr id="3" name="Rechthoek 2"/>
          <p:cNvSpPr/>
          <p:nvPr/>
        </p:nvSpPr>
        <p:spPr>
          <a:xfrm>
            <a:off x="4465074" y="3731756"/>
            <a:ext cx="2649344" cy="400110"/>
          </a:xfrm>
          <a:prstGeom prst="rect">
            <a:avLst/>
          </a:prstGeom>
        </p:spPr>
        <p:txBody>
          <a:bodyPr wrap="square">
            <a:spAutoFit/>
          </a:bodyPr>
          <a:lstStyle/>
          <a:p>
            <a:pPr marL="512648" indent="-414726">
              <a:buFont typeface="Wingdings" pitchFamily="2" charset="2"/>
              <a:buNone/>
              <a:defRPr/>
            </a:pPr>
            <a:r>
              <a:rPr lang="en-US" sz="1800" dirty="0" smtClean="0">
                <a:solidFill>
                  <a:srgbClr val="000099"/>
                </a:solidFill>
                <a:sym typeface="Wingdings" panose="05000000000000000000" pitchFamily="2" charset="2"/>
              </a:rPr>
              <a:t></a:t>
            </a:r>
            <a:r>
              <a:rPr lang="en-US" sz="1600" dirty="0" smtClean="0">
                <a:solidFill>
                  <a:srgbClr val="000099"/>
                </a:solidFill>
                <a:sym typeface="Wingdings" panose="05000000000000000000" pitchFamily="2" charset="2"/>
              </a:rPr>
              <a:t> </a:t>
            </a:r>
            <a:r>
              <a:rPr lang="en-US" sz="2000" dirty="0" err="1" smtClean="0">
                <a:solidFill>
                  <a:srgbClr val="000099"/>
                </a:solidFill>
                <a:latin typeface="Calibri" panose="020F0502020204030204" pitchFamily="34" charset="0"/>
              </a:rPr>
              <a:t>betekenis</a:t>
            </a:r>
            <a:r>
              <a:rPr lang="en-US" sz="2000" dirty="0" smtClean="0">
                <a:solidFill>
                  <a:srgbClr val="000099"/>
                </a:solidFill>
                <a:latin typeface="Calibri" panose="020F0502020204030204" pitchFamily="34" charset="0"/>
              </a:rPr>
              <a:t> </a:t>
            </a:r>
            <a:r>
              <a:rPr lang="en-US" sz="2000" dirty="0" err="1" smtClean="0">
                <a:solidFill>
                  <a:srgbClr val="000099"/>
                </a:solidFill>
                <a:latin typeface="Calibri" panose="020F0502020204030204" pitchFamily="34" charset="0"/>
              </a:rPr>
              <a:t>verlenen</a:t>
            </a:r>
            <a:endParaRPr lang="en-US" sz="2000" dirty="0">
              <a:solidFill>
                <a:srgbClr val="000099"/>
              </a:solidFill>
              <a:latin typeface="Calibri" panose="020F0502020204030204" pitchFamily="34" charset="0"/>
            </a:endParaRPr>
          </a:p>
        </p:txBody>
      </p:sp>
    </p:spTree>
    <p:extLst>
      <p:ext uri="{BB962C8B-B14F-4D97-AF65-F5344CB8AC3E}">
        <p14:creationId xmlns:p14="http://schemas.microsoft.com/office/powerpoint/2010/main" val="29489618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691680" y="836712"/>
            <a:ext cx="6264696" cy="400110"/>
          </a:xfrm>
          <a:prstGeom prst="rect">
            <a:avLst/>
          </a:prstGeom>
        </p:spPr>
        <p:txBody>
          <a:bodyPr wrap="square">
            <a:spAutoFit/>
          </a:bodyPr>
          <a:lstStyle/>
          <a:p>
            <a:endParaRPr lang="nl-NL" sz="2000" b="0" dirty="0">
              <a:solidFill>
                <a:srgbClr val="002060"/>
              </a:solidFill>
              <a:ea typeface="ＭＳ Ｐゴシック" pitchFamily="34" charset="-128"/>
            </a:endParaRPr>
          </a:p>
        </p:txBody>
      </p:sp>
      <p:sp>
        <p:nvSpPr>
          <p:cNvPr id="3" name="Rechthoek 2"/>
          <p:cNvSpPr/>
          <p:nvPr/>
        </p:nvSpPr>
        <p:spPr>
          <a:xfrm>
            <a:off x="661052" y="245560"/>
            <a:ext cx="7295324" cy="5816977"/>
          </a:xfrm>
          <a:prstGeom prst="rect">
            <a:avLst/>
          </a:prstGeom>
        </p:spPr>
        <p:txBody>
          <a:bodyPr wrap="square">
            <a:spAutoFit/>
          </a:bodyPr>
          <a:lstStyle/>
          <a:p>
            <a:pPr>
              <a:buFont typeface="StarSymbol" charset="0"/>
              <a:buNone/>
              <a:defRPr/>
            </a:pPr>
            <a:endParaRPr lang="en-US" dirty="0">
              <a:solidFill>
                <a:schemeClr val="bg1"/>
              </a:solidFill>
            </a:endParaRPr>
          </a:p>
          <a:p>
            <a:pPr>
              <a:buFont typeface="StarSymbol" charset="0"/>
              <a:buNone/>
              <a:defRPr/>
            </a:pPr>
            <a:r>
              <a:rPr lang="en-US" sz="2400" b="0" i="1" dirty="0" smtClean="0">
                <a:solidFill>
                  <a:schemeClr val="tx1">
                    <a:lumMod val="75000"/>
                  </a:schemeClr>
                </a:solidFill>
              </a:rPr>
              <a:t>Het </a:t>
            </a:r>
            <a:r>
              <a:rPr lang="en-US" sz="2400" i="1" dirty="0" err="1">
                <a:solidFill>
                  <a:schemeClr val="tx1">
                    <a:lumMod val="75000"/>
                  </a:schemeClr>
                </a:solidFill>
              </a:rPr>
              <a:t>drieslagmodel</a:t>
            </a:r>
            <a:r>
              <a:rPr lang="en-US" sz="2400" b="0" i="1" dirty="0">
                <a:solidFill>
                  <a:schemeClr val="tx1">
                    <a:lumMod val="75000"/>
                  </a:schemeClr>
                </a:solidFill>
              </a:rPr>
              <a:t> </a:t>
            </a:r>
            <a:r>
              <a:rPr lang="en-US" sz="2400" b="0" i="1" dirty="0" err="1">
                <a:solidFill>
                  <a:schemeClr val="tx1">
                    <a:lumMod val="75000"/>
                  </a:schemeClr>
                </a:solidFill>
              </a:rPr>
              <a:t>als</a:t>
            </a:r>
            <a:r>
              <a:rPr lang="en-US" sz="2400" b="0" i="1" dirty="0">
                <a:solidFill>
                  <a:schemeClr val="tx1">
                    <a:lumMod val="75000"/>
                  </a:schemeClr>
                </a:solidFill>
              </a:rPr>
              <a:t> </a:t>
            </a:r>
            <a:r>
              <a:rPr lang="en-US" sz="2400" b="0" i="1" dirty="0" err="1" smtClean="0">
                <a:solidFill>
                  <a:schemeClr val="tx1">
                    <a:lumMod val="75000"/>
                  </a:schemeClr>
                </a:solidFill>
              </a:rPr>
              <a:t>middel</a:t>
            </a:r>
            <a:r>
              <a:rPr lang="en-US" sz="2400" b="0" i="1" dirty="0" smtClean="0">
                <a:solidFill>
                  <a:schemeClr val="tx1">
                    <a:lumMod val="75000"/>
                  </a:schemeClr>
                </a:solidFill>
              </a:rPr>
              <a:t> </a:t>
            </a:r>
            <a:r>
              <a:rPr lang="en-US" sz="2400" b="0" i="1" dirty="0" err="1">
                <a:solidFill>
                  <a:schemeClr val="tx1">
                    <a:lumMod val="75000"/>
                  </a:schemeClr>
                </a:solidFill>
              </a:rPr>
              <a:t>voor</a:t>
            </a:r>
            <a:r>
              <a:rPr lang="en-US" sz="2400" b="0" i="1" dirty="0">
                <a:solidFill>
                  <a:schemeClr val="tx1">
                    <a:lumMod val="75000"/>
                  </a:schemeClr>
                </a:solidFill>
              </a:rPr>
              <a:t> de </a:t>
            </a:r>
            <a:r>
              <a:rPr lang="en-US" sz="2400" b="0" i="1" dirty="0" err="1" smtClean="0">
                <a:solidFill>
                  <a:schemeClr val="tx1">
                    <a:lumMod val="75000"/>
                  </a:schemeClr>
                </a:solidFill>
              </a:rPr>
              <a:t>leraar</a:t>
            </a:r>
            <a:r>
              <a:rPr lang="en-US" sz="2400" b="0" i="1" dirty="0" smtClean="0">
                <a:solidFill>
                  <a:schemeClr val="tx1">
                    <a:lumMod val="75000"/>
                  </a:schemeClr>
                </a:solidFill>
              </a:rPr>
              <a:t> om het </a:t>
            </a:r>
            <a:r>
              <a:rPr lang="en-US" sz="2400" b="0" i="1" dirty="0" err="1" smtClean="0">
                <a:solidFill>
                  <a:schemeClr val="tx1">
                    <a:lumMod val="75000"/>
                  </a:schemeClr>
                </a:solidFill>
              </a:rPr>
              <a:t>onderwijs</a:t>
            </a:r>
            <a:r>
              <a:rPr lang="en-US" sz="2400" b="0" i="1" dirty="0" smtClean="0">
                <a:solidFill>
                  <a:schemeClr val="tx1">
                    <a:lumMod val="75000"/>
                  </a:schemeClr>
                </a:solidFill>
              </a:rPr>
              <a:t> </a:t>
            </a:r>
            <a:r>
              <a:rPr lang="en-US" sz="2400" b="0" i="1" dirty="0" err="1" smtClean="0">
                <a:solidFill>
                  <a:schemeClr val="tx1">
                    <a:lumMod val="75000"/>
                  </a:schemeClr>
                </a:solidFill>
              </a:rPr>
              <a:t>rondom</a:t>
            </a:r>
            <a:r>
              <a:rPr lang="en-US" sz="2400" b="0" i="1" dirty="0" smtClean="0">
                <a:solidFill>
                  <a:schemeClr val="tx1">
                    <a:lumMod val="75000"/>
                  </a:schemeClr>
                </a:solidFill>
              </a:rPr>
              <a:t> </a:t>
            </a:r>
            <a:r>
              <a:rPr lang="en-US" sz="2400" b="0" i="1" dirty="0" err="1" smtClean="0">
                <a:solidFill>
                  <a:schemeClr val="tx1">
                    <a:lumMod val="75000"/>
                  </a:schemeClr>
                </a:solidFill>
              </a:rPr>
              <a:t>contextopgaven</a:t>
            </a:r>
            <a:r>
              <a:rPr lang="en-US" sz="2400" b="0" i="1" dirty="0" smtClean="0">
                <a:solidFill>
                  <a:schemeClr val="tx1">
                    <a:lumMod val="75000"/>
                  </a:schemeClr>
                </a:solidFill>
              </a:rPr>
              <a:t> </a:t>
            </a:r>
            <a:r>
              <a:rPr lang="en-US" sz="2400" b="0" i="1" dirty="0" err="1" smtClean="0">
                <a:solidFill>
                  <a:schemeClr val="tx1">
                    <a:lumMod val="75000"/>
                  </a:schemeClr>
                </a:solidFill>
              </a:rPr>
              <a:t>te</a:t>
            </a:r>
            <a:r>
              <a:rPr lang="en-US" sz="2400" b="0" i="1" dirty="0" smtClean="0">
                <a:solidFill>
                  <a:schemeClr val="tx1">
                    <a:lumMod val="75000"/>
                  </a:schemeClr>
                </a:solidFill>
              </a:rPr>
              <a:t> </a:t>
            </a:r>
            <a:r>
              <a:rPr lang="en-US" sz="2400" b="0" i="1" dirty="0" err="1" smtClean="0">
                <a:solidFill>
                  <a:schemeClr val="tx1">
                    <a:lumMod val="75000"/>
                  </a:schemeClr>
                </a:solidFill>
              </a:rPr>
              <a:t>organiseren</a:t>
            </a:r>
            <a:endParaRPr lang="en-US" sz="2400" b="0" i="1" dirty="0" smtClean="0">
              <a:solidFill>
                <a:schemeClr val="tx1">
                  <a:lumMod val="75000"/>
                </a:schemeClr>
              </a:solidFill>
            </a:endParaRPr>
          </a:p>
          <a:p>
            <a:pPr>
              <a:buFont typeface="StarSymbol" charset="0"/>
              <a:buNone/>
              <a:defRPr/>
            </a:pPr>
            <a:endParaRPr lang="nl-NL" sz="2000" b="0" dirty="0" smtClean="0">
              <a:solidFill>
                <a:schemeClr val="tx1">
                  <a:lumMod val="75000"/>
                </a:schemeClr>
              </a:solidFill>
            </a:endParaRPr>
          </a:p>
          <a:p>
            <a:pPr>
              <a:buFont typeface="StarSymbol" charset="0"/>
              <a:buNone/>
              <a:defRPr/>
            </a:pPr>
            <a:r>
              <a:rPr lang="nl-NL" sz="2000" b="0" dirty="0" smtClean="0">
                <a:solidFill>
                  <a:schemeClr val="tx1">
                    <a:lumMod val="75000"/>
                  </a:schemeClr>
                </a:solidFill>
              </a:rPr>
              <a:t>De beschreven contexten/situaties moeten door de leerling zelf gerepresenteerd worden.</a:t>
            </a:r>
          </a:p>
          <a:p>
            <a:pPr>
              <a:buFont typeface="StarSymbol" charset="0"/>
              <a:buNone/>
              <a:defRPr/>
            </a:pPr>
            <a:r>
              <a:rPr lang="nl-NL" sz="2000" i="1" dirty="0" smtClean="0">
                <a:solidFill>
                  <a:schemeClr val="tx1">
                    <a:lumMod val="75000"/>
                  </a:schemeClr>
                </a:solidFill>
                <a:latin typeface="Comic Sans MS" panose="030F0702030302020204" pitchFamily="66" charset="0"/>
              </a:rPr>
              <a:t>Volgens Borghouts kan dit via de zes verschillende categorieën handelingen</a:t>
            </a:r>
            <a:endParaRPr lang="nl-NL" sz="2000" i="1" dirty="0" smtClean="0">
              <a:solidFill>
                <a:schemeClr val="tx1">
                  <a:lumMod val="75000"/>
                </a:schemeClr>
              </a:solidFill>
            </a:endParaRPr>
          </a:p>
          <a:p>
            <a:pPr marL="342900" indent="-342900">
              <a:buFont typeface="Arial" panose="020B0604020202020204" pitchFamily="34" charset="0"/>
              <a:buChar char="•"/>
              <a:defRPr/>
            </a:pPr>
            <a:endParaRPr lang="nl-NL" sz="2000" b="0" i="1" dirty="0" smtClean="0">
              <a:solidFill>
                <a:schemeClr val="tx1">
                  <a:lumMod val="75000"/>
                </a:schemeClr>
              </a:solidFill>
            </a:endParaRPr>
          </a:p>
          <a:p>
            <a:pPr marL="457200" indent="-457200">
              <a:buFont typeface="+mj-lt"/>
              <a:buAutoNum type="arabicPeriod"/>
              <a:defRPr/>
            </a:pPr>
            <a:r>
              <a:rPr lang="nl-NL" sz="2400" b="0" dirty="0" smtClean="0">
                <a:solidFill>
                  <a:schemeClr val="tx1">
                    <a:lumMod val="75000"/>
                  </a:schemeClr>
                </a:solidFill>
              </a:rPr>
              <a:t>de leerlingen moeten dit bij elk nieuw stuk leerstof weer toepassen</a:t>
            </a:r>
          </a:p>
          <a:p>
            <a:pPr marL="457200" indent="-457200">
              <a:buFont typeface="+mj-lt"/>
              <a:buAutoNum type="arabicPeriod"/>
              <a:defRPr/>
            </a:pPr>
            <a:r>
              <a:rPr lang="nl-NL" sz="2400" b="0" dirty="0" smtClean="0">
                <a:solidFill>
                  <a:schemeClr val="tx1">
                    <a:lumMod val="75000"/>
                  </a:schemeClr>
                </a:solidFill>
              </a:rPr>
              <a:t>de (groepjes) leerlingen maken de vertalingen zelf</a:t>
            </a:r>
          </a:p>
          <a:p>
            <a:pPr marL="457200" indent="-457200">
              <a:buFont typeface="+mj-lt"/>
              <a:buAutoNum type="arabicPeriod"/>
              <a:defRPr/>
            </a:pPr>
            <a:r>
              <a:rPr lang="nl-NL" sz="2400" b="0" dirty="0" smtClean="0">
                <a:solidFill>
                  <a:schemeClr val="tx1">
                    <a:lumMod val="75000"/>
                  </a:schemeClr>
                </a:solidFill>
              </a:rPr>
              <a:t>klassikaal en interactief worden de verschillende vertalingen aan elkaar gekoppeld</a:t>
            </a:r>
          </a:p>
          <a:p>
            <a:pPr>
              <a:buFont typeface="StarSymbol" charset="0"/>
              <a:buNone/>
              <a:defRPr/>
            </a:pPr>
            <a:endParaRPr lang="en-US" sz="2400" b="0" dirty="0"/>
          </a:p>
        </p:txBody>
      </p:sp>
    </p:spTree>
    <p:extLst>
      <p:ext uri="{BB962C8B-B14F-4D97-AF65-F5344CB8AC3E}">
        <p14:creationId xmlns:p14="http://schemas.microsoft.com/office/powerpoint/2010/main" val="581984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527472" y="1175792"/>
            <a:ext cx="6912768" cy="4278094"/>
          </a:xfrm>
          <a:prstGeom prst="rect">
            <a:avLst/>
          </a:prstGeom>
        </p:spPr>
        <p:txBody>
          <a:bodyPr wrap="square">
            <a:spAutoFit/>
          </a:bodyPr>
          <a:lstStyle/>
          <a:p>
            <a:r>
              <a:rPr lang="nl-NL" sz="2800" b="0" dirty="0" smtClean="0">
                <a:ea typeface="ＭＳ Ｐゴシック" pitchFamily="34" charset="-128"/>
              </a:rPr>
              <a:t>de vertaalcirkel is een nadere uitwerking van de </a:t>
            </a:r>
            <a:r>
              <a:rPr lang="nl-NL" sz="2800" dirty="0" smtClean="0">
                <a:ea typeface="ＭＳ Ｐゴシック" pitchFamily="34" charset="-128"/>
              </a:rPr>
              <a:t>rechter as </a:t>
            </a:r>
            <a:r>
              <a:rPr lang="nl-NL" sz="2800" b="0" dirty="0" smtClean="0">
                <a:ea typeface="ＭＳ Ｐゴシック" pitchFamily="34" charset="-128"/>
              </a:rPr>
              <a:t>van het drieslagmodel, als model om je onderwijs ten aanzien van contextopgaven te organiseren </a:t>
            </a:r>
            <a:r>
              <a:rPr lang="nl-NL" sz="2000" b="0" dirty="0" smtClean="0">
                <a:ea typeface="ＭＳ Ｐゴシック" pitchFamily="34" charset="-128"/>
              </a:rPr>
              <a:t>[inhoud dia 4 nog eens]</a:t>
            </a:r>
          </a:p>
          <a:p>
            <a:r>
              <a:rPr lang="nl-NL" sz="2800" b="0" dirty="0" smtClean="0">
                <a:ea typeface="ＭＳ Ｐゴシック" pitchFamily="34" charset="-128"/>
              </a:rPr>
              <a:t>de vertaalcirkel helpt ook bij de </a:t>
            </a:r>
            <a:r>
              <a:rPr lang="nl-NL" sz="2800" b="0" dirty="0" err="1" smtClean="0">
                <a:ea typeface="ＭＳ Ｐゴシック" pitchFamily="34" charset="-128"/>
              </a:rPr>
              <a:t>terugvertaling</a:t>
            </a:r>
            <a:r>
              <a:rPr lang="nl-NL" sz="2800" b="0" dirty="0" smtClean="0">
                <a:ea typeface="ＭＳ Ｐゴシック" pitchFamily="34" charset="-128"/>
              </a:rPr>
              <a:t> van het resultaat (“oplossing”) van de bewerking naar de context (</a:t>
            </a:r>
            <a:r>
              <a:rPr lang="nl-NL" sz="2800" dirty="0" smtClean="0">
                <a:ea typeface="ＭＳ Ｐゴシック" pitchFamily="34" charset="-128"/>
              </a:rPr>
              <a:t>linker as</a:t>
            </a:r>
            <a:r>
              <a:rPr lang="nl-NL" sz="2800" b="0" dirty="0" smtClean="0">
                <a:ea typeface="ＭＳ Ｐゴシック" pitchFamily="34" charset="-128"/>
              </a:rPr>
              <a:t>)</a:t>
            </a:r>
            <a:endParaRPr lang="en-US" sz="2800" dirty="0"/>
          </a:p>
        </p:txBody>
      </p:sp>
    </p:spTree>
    <p:extLst>
      <p:ext uri="{BB962C8B-B14F-4D97-AF65-F5344CB8AC3E}">
        <p14:creationId xmlns:p14="http://schemas.microsoft.com/office/powerpoint/2010/main" val="1447683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hoek 18"/>
          <p:cNvSpPr/>
          <p:nvPr/>
        </p:nvSpPr>
        <p:spPr>
          <a:xfrm>
            <a:off x="1" y="0"/>
            <a:ext cx="718267" cy="1077233"/>
          </a:xfrm>
          <a:prstGeom prst="rect">
            <a:avLst/>
          </a:prstGeom>
          <a:solidFill>
            <a:srgbClr val="FF0000"/>
          </a:solidFill>
          <a:ln>
            <a:noFill/>
          </a:ln>
          <a:scene3d>
            <a:camera prst="orthographicFront">
              <a:rot lat="54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a:spcBef>
                <a:spcPct val="20000"/>
              </a:spcBef>
              <a:defRPr/>
            </a:pPr>
            <a:endParaRPr lang="nl-NL">
              <a:solidFill>
                <a:srgbClr val="FFFFFF"/>
              </a:solidFill>
            </a:endParaRPr>
          </a:p>
        </p:txBody>
      </p:sp>
      <p:pic>
        <p:nvPicPr>
          <p:cNvPr id="13315" name="Picture 2"/>
          <p:cNvPicPr>
            <a:picLocks noChangeAspect="1" noChangeArrowheads="1"/>
          </p:cNvPicPr>
          <p:nvPr/>
        </p:nvPicPr>
        <p:blipFill>
          <a:blip r:embed="rId3" cstate="print"/>
          <a:srcRect/>
          <a:stretch>
            <a:fillRect/>
          </a:stretch>
        </p:blipFill>
        <p:spPr bwMode="auto">
          <a:xfrm>
            <a:off x="442823" y="1493537"/>
            <a:ext cx="7105650" cy="3332162"/>
          </a:xfrm>
          <a:prstGeom prst="rect">
            <a:avLst/>
          </a:prstGeom>
          <a:noFill/>
          <a:ln w="9525">
            <a:noFill/>
            <a:miter lim="800000"/>
            <a:headEnd/>
            <a:tailEnd/>
          </a:ln>
        </p:spPr>
      </p:pic>
      <p:sp>
        <p:nvSpPr>
          <p:cNvPr id="13318" name="Tekstvak 1"/>
          <p:cNvSpPr txBox="1">
            <a:spLocks noChangeArrowheads="1"/>
          </p:cNvSpPr>
          <p:nvPr/>
        </p:nvSpPr>
        <p:spPr bwMode="auto">
          <a:xfrm>
            <a:off x="1476375" y="5013325"/>
            <a:ext cx="6321425" cy="1238250"/>
          </a:xfrm>
          <a:prstGeom prst="rect">
            <a:avLst/>
          </a:prstGeom>
          <a:noFill/>
          <a:ln w="9525">
            <a:noFill/>
            <a:miter lim="800000"/>
            <a:headEnd/>
            <a:tailEnd/>
          </a:ln>
        </p:spPr>
        <p:txBody>
          <a:bodyPr lIns="82945" tIns="41473" rIns="82945" bIns="41473">
            <a:spAutoFit/>
          </a:bodyPr>
          <a:lstStyle/>
          <a:p>
            <a:pPr>
              <a:spcBef>
                <a:spcPct val="20000"/>
              </a:spcBef>
            </a:pPr>
            <a:r>
              <a:rPr lang="nl-NL" sz="2500">
                <a:solidFill>
                  <a:srgbClr val="FF0000"/>
                </a:solidFill>
                <a:latin typeface="Comic Sans MS" pitchFamily="66" charset="0"/>
              </a:rPr>
              <a:t>Belangrijk: </a:t>
            </a:r>
          </a:p>
          <a:p>
            <a:pPr>
              <a:spcBef>
                <a:spcPct val="20000"/>
              </a:spcBef>
            </a:pPr>
            <a:r>
              <a:rPr lang="nl-NL" sz="2500">
                <a:solidFill>
                  <a:srgbClr val="FF0000"/>
                </a:solidFill>
                <a:latin typeface="Comic Sans MS" pitchFamily="66" charset="0"/>
              </a:rPr>
              <a:t>Koppeling blijven leggen tussen de verschillende niveaus </a:t>
            </a:r>
          </a:p>
        </p:txBody>
      </p:sp>
      <p:sp>
        <p:nvSpPr>
          <p:cNvPr id="3" name="Rechthoek 2"/>
          <p:cNvSpPr/>
          <p:nvPr/>
        </p:nvSpPr>
        <p:spPr>
          <a:xfrm>
            <a:off x="1979712" y="618528"/>
            <a:ext cx="4031873" cy="646331"/>
          </a:xfrm>
          <a:prstGeom prst="rect">
            <a:avLst/>
          </a:prstGeom>
        </p:spPr>
        <p:txBody>
          <a:bodyPr wrap="none">
            <a:spAutoFit/>
          </a:bodyPr>
          <a:lstStyle/>
          <a:p>
            <a:r>
              <a:rPr lang="en-US" dirty="0" err="1" smtClean="0">
                <a:solidFill>
                  <a:schemeClr val="tx1">
                    <a:lumMod val="50000"/>
                  </a:schemeClr>
                </a:solidFill>
                <a:ea typeface="ＭＳ Ｐゴシック" pitchFamily="34" charset="-128"/>
              </a:rPr>
              <a:t>Handelingsmodel</a:t>
            </a:r>
            <a:endParaRPr lang="en-US" dirty="0">
              <a:solidFill>
                <a:schemeClr val="tx1">
                  <a:lumMod val="50000"/>
                </a:schemeClr>
              </a:solidFill>
            </a:endParaRPr>
          </a:p>
        </p:txBody>
      </p:sp>
    </p:spTree>
    <p:extLst>
      <p:ext uri="{BB962C8B-B14F-4D97-AF65-F5344CB8AC3E}">
        <p14:creationId xmlns:p14="http://schemas.microsoft.com/office/powerpoint/2010/main" val="14783601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08720" y="1125116"/>
            <a:ext cx="7793880" cy="5262979"/>
          </a:xfrm>
          <a:prstGeom prst="rect">
            <a:avLst/>
          </a:prstGeom>
        </p:spPr>
        <p:txBody>
          <a:bodyPr wrap="square">
            <a:spAutoFit/>
          </a:bodyPr>
          <a:lstStyle/>
          <a:p>
            <a:pPr marL="514350" indent="-514350">
              <a:buFont typeface="+mj-lt"/>
              <a:buAutoNum type="arabicPeriod"/>
            </a:pPr>
            <a:r>
              <a:rPr lang="nl-NL" sz="2800" b="0" dirty="0" smtClean="0">
                <a:ea typeface="ＭＳ Ｐゴシック" pitchFamily="34" charset="-128"/>
              </a:rPr>
              <a:t>uitwerking van horizontaal mathematiseren, van betekenis verlenen, de rechter as van het drieslagmodel</a:t>
            </a:r>
          </a:p>
          <a:p>
            <a:pPr marL="514350" indent="-514350">
              <a:buFont typeface="+mj-lt"/>
              <a:buAutoNum type="arabicPeriod"/>
            </a:pPr>
            <a:r>
              <a:rPr lang="nl-NL" sz="2800" b="0" dirty="0" smtClean="0">
                <a:ea typeface="ＭＳ Ｐゴシック" pitchFamily="34" charset="-128"/>
              </a:rPr>
              <a:t>zes categorieën van handelingen: </a:t>
            </a:r>
            <a:r>
              <a:rPr lang="nl-NL" sz="2800" b="0" dirty="0">
                <a:ea typeface="ＭＳ Ｐゴシック" pitchFamily="34" charset="-128"/>
              </a:rPr>
              <a:t>SVMTGK</a:t>
            </a:r>
            <a:endParaRPr lang="nl-NL" sz="2800" b="0" dirty="0" smtClean="0">
              <a:ea typeface="ＭＳ Ｐゴシック" pitchFamily="34" charset="-128"/>
            </a:endParaRPr>
          </a:p>
          <a:p>
            <a:pPr marL="514350" indent="-514350">
              <a:buFont typeface="+mj-lt"/>
              <a:buAutoNum type="arabicPeriod"/>
            </a:pPr>
            <a:r>
              <a:rPr lang="nl-NL" sz="2800" b="0" dirty="0" smtClean="0">
                <a:ea typeface="ＭＳ Ｐゴシック" pitchFamily="34" charset="-128"/>
              </a:rPr>
              <a:t>de relatie taal en rekenen (dagelijkse, school- en rekenvaktaal) komt in de literatuur over de Vertaalcirkel niet aan bod </a:t>
            </a:r>
          </a:p>
          <a:p>
            <a:pPr marL="514350" indent="-514350">
              <a:buFont typeface="+mj-lt"/>
              <a:buAutoNum type="arabicPeriod"/>
            </a:pPr>
            <a:r>
              <a:rPr lang="nl-NL" sz="2800" b="0" dirty="0" smtClean="0">
                <a:ea typeface="ＭＳ Ｐゴシック" pitchFamily="34" charset="-128"/>
              </a:rPr>
              <a:t>het beeld van de cirkel is gezocht en kan misleiden (geen relatie met de circulaire beweging in het drieslagmodel)</a:t>
            </a:r>
            <a:endParaRPr lang="en-US" sz="2800" dirty="0"/>
          </a:p>
        </p:txBody>
      </p:sp>
      <p:sp>
        <p:nvSpPr>
          <p:cNvPr id="3" name="Rechthoek 2"/>
          <p:cNvSpPr/>
          <p:nvPr/>
        </p:nvSpPr>
        <p:spPr>
          <a:xfrm>
            <a:off x="955204" y="366688"/>
            <a:ext cx="4572000" cy="369332"/>
          </a:xfrm>
          <a:prstGeom prst="rect">
            <a:avLst/>
          </a:prstGeom>
        </p:spPr>
        <p:txBody>
          <a:bodyPr>
            <a:spAutoFit/>
          </a:bodyPr>
          <a:lstStyle/>
          <a:p>
            <a:r>
              <a:rPr lang="nl-NL" dirty="0" smtClean="0">
                <a:ea typeface="ＭＳ Ｐゴシック" pitchFamily="34" charset="-128"/>
              </a:rPr>
              <a:t>Vertaalcirkel</a:t>
            </a:r>
            <a:endParaRPr lang="en-US" dirty="0"/>
          </a:p>
        </p:txBody>
      </p:sp>
    </p:spTree>
    <p:extLst>
      <p:ext uri="{BB962C8B-B14F-4D97-AF65-F5344CB8AC3E}">
        <p14:creationId xmlns:p14="http://schemas.microsoft.com/office/powerpoint/2010/main" val="1425496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fgeronde rechthoek 5"/>
          <p:cNvSpPr/>
          <p:nvPr/>
        </p:nvSpPr>
        <p:spPr>
          <a:xfrm>
            <a:off x="683568" y="861148"/>
            <a:ext cx="2664296" cy="57606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graphicFrame>
        <p:nvGraphicFramePr>
          <p:cNvPr id="7" name="Diagram 6"/>
          <p:cNvGraphicFramePr/>
          <p:nvPr>
            <p:extLst/>
          </p:nvPr>
        </p:nvGraphicFramePr>
        <p:xfrm>
          <a:off x="683568" y="260648"/>
          <a:ext cx="7776864" cy="6336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el 1"/>
          <p:cNvSpPr>
            <a:spLocks noGrp="1"/>
          </p:cNvSpPr>
          <p:nvPr>
            <p:ph type="title"/>
          </p:nvPr>
        </p:nvSpPr>
        <p:spPr>
          <a:xfrm>
            <a:off x="251520" y="-106113"/>
            <a:ext cx="8342866" cy="967261"/>
          </a:xfrm>
        </p:spPr>
        <p:txBody>
          <a:bodyPr/>
          <a:lstStyle/>
          <a:p>
            <a:r>
              <a:rPr lang="nl-NL" dirty="0"/>
              <a:t>Vertaalcirkel</a:t>
            </a:r>
          </a:p>
        </p:txBody>
      </p:sp>
    </p:spTree>
    <p:extLst>
      <p:ext uri="{BB962C8B-B14F-4D97-AF65-F5344CB8AC3E}">
        <p14:creationId xmlns:p14="http://schemas.microsoft.com/office/powerpoint/2010/main" val="14537605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24" y="825500"/>
            <a:ext cx="7269480" cy="738822"/>
          </a:xfrm>
        </p:spPr>
        <p:txBody>
          <a:bodyPr/>
          <a:lstStyle/>
          <a:p>
            <a:pPr algn="ctr"/>
            <a:r>
              <a:rPr lang="nl-NL" dirty="0"/>
              <a:t>vertaalcirkel</a:t>
            </a:r>
            <a:endParaRPr lang="en-US" dirty="0"/>
          </a:p>
        </p:txBody>
      </p:sp>
      <p:sp>
        <p:nvSpPr>
          <p:cNvPr id="3" name="Content Placeholder 2"/>
          <p:cNvSpPr>
            <a:spLocks noGrp="1"/>
          </p:cNvSpPr>
          <p:nvPr>
            <p:ph sz="quarter" idx="1"/>
          </p:nvPr>
        </p:nvSpPr>
        <p:spPr/>
        <p:txBody>
          <a:bodyPr>
            <a:normAutofit fontScale="77500" lnSpcReduction="20000"/>
          </a:bodyPr>
          <a:lstStyle/>
          <a:p>
            <a:r>
              <a:rPr lang="nl-NL" b="0" dirty="0"/>
              <a:t>Verhaal bedenken bij de opgave. Bij een contextopgave is het verhaal er al.</a:t>
            </a:r>
          </a:p>
          <a:p>
            <a:r>
              <a:rPr lang="en-US" b="0" dirty="0" err="1"/>
              <a:t>Verhaal</a:t>
            </a:r>
            <a:r>
              <a:rPr lang="en-US" b="0" dirty="0"/>
              <a:t> </a:t>
            </a:r>
            <a:r>
              <a:rPr lang="en-US" b="0" dirty="0" err="1"/>
              <a:t>letterlijk</a:t>
            </a:r>
            <a:r>
              <a:rPr lang="en-US" b="0" dirty="0"/>
              <a:t> </a:t>
            </a:r>
            <a:r>
              <a:rPr lang="en-US" b="0" dirty="0" err="1"/>
              <a:t>uitspelen</a:t>
            </a:r>
            <a:r>
              <a:rPr lang="en-US" b="0" dirty="0"/>
              <a:t>, </a:t>
            </a:r>
            <a:r>
              <a:rPr lang="en-US" b="0" dirty="0" err="1"/>
              <a:t>waar</a:t>
            </a:r>
            <a:r>
              <a:rPr lang="en-US" b="0" dirty="0"/>
              <a:t> </a:t>
            </a:r>
            <a:r>
              <a:rPr lang="en-US" b="0" dirty="0" err="1"/>
              <a:t>mogelijk</a:t>
            </a:r>
            <a:r>
              <a:rPr lang="en-US" b="0" dirty="0"/>
              <a:t>.</a:t>
            </a:r>
          </a:p>
          <a:p>
            <a:r>
              <a:rPr lang="nl-NL" b="0" dirty="0"/>
              <a:t>Verhaal weergeven door een schets/tekening: in die tekening is zowel het begingetal te zien, er is te zien wat er gebeurt (er komt iets bij of gaat iets af etc.) en het antwoord is te zien. Er zijn geen bewerkingstekens te zien in de tekening.</a:t>
            </a:r>
          </a:p>
          <a:p>
            <a:r>
              <a:rPr lang="nl-NL" b="0" dirty="0"/>
              <a:t>Het verhaal/de opgave weergeven met materiaal (blokken, fiches, rekenrek) voor zover dit materiaal past binnen de leerlijn!</a:t>
            </a:r>
          </a:p>
          <a:p>
            <a:r>
              <a:rPr lang="nl-NL" b="0" dirty="0"/>
              <a:t>Het verhaal/de opgave weergeven op de getallenlijn, rechthoekmodel of een ander model</a:t>
            </a:r>
            <a:r>
              <a:rPr lang="nl-NL" b="0" dirty="0" smtClean="0"/>
              <a:t>.</a:t>
            </a:r>
          </a:p>
          <a:p>
            <a:r>
              <a:rPr lang="nl-NL" b="0" dirty="0"/>
              <a:t>I</a:t>
            </a:r>
            <a:r>
              <a:rPr lang="nl-NL" b="0" dirty="0" smtClean="0"/>
              <a:t>n geval van contextopgave deze weergeven in een kale som.</a:t>
            </a:r>
          </a:p>
          <a:p>
            <a:pPr marL="0" indent="0">
              <a:buNone/>
            </a:pPr>
            <a:endParaRPr lang="nl-NL" b="0" dirty="0"/>
          </a:p>
          <a:p>
            <a:pPr marL="0" indent="0">
              <a:buNone/>
            </a:pPr>
            <a:r>
              <a:rPr lang="nl-NL" sz="3400" b="0" dirty="0" smtClean="0"/>
              <a:t>=&gt; Tenslotte: onder </a:t>
            </a:r>
            <a:r>
              <a:rPr lang="nl-NL" sz="3400" b="0" dirty="0"/>
              <a:t>leiding leerkracht koppeling tussen vertalingen leggen.</a:t>
            </a:r>
            <a:endParaRPr lang="en-US" sz="3400" b="0" dirty="0"/>
          </a:p>
        </p:txBody>
      </p:sp>
    </p:spTree>
    <p:extLst>
      <p:ext uri="{BB962C8B-B14F-4D97-AF65-F5344CB8AC3E}">
        <p14:creationId xmlns:p14="http://schemas.microsoft.com/office/powerpoint/2010/main" val="8576838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Opzet werkgroep</a:t>
            </a:r>
          </a:p>
        </p:txBody>
      </p:sp>
      <p:sp>
        <p:nvSpPr>
          <p:cNvPr id="3" name="Tijdelijke aanduiding voor inhoud 2"/>
          <p:cNvSpPr>
            <a:spLocks noGrp="1"/>
          </p:cNvSpPr>
          <p:nvPr>
            <p:ph idx="1"/>
          </p:nvPr>
        </p:nvSpPr>
        <p:spPr/>
        <p:txBody>
          <a:bodyPr/>
          <a:lstStyle/>
          <a:p>
            <a:r>
              <a:rPr lang="nl-NL" dirty="0"/>
              <a:t>Inleiding: professionele leergemeenschap rekenen-wiskunde en didactiek regio Arnhem-Nijmegen</a:t>
            </a:r>
          </a:p>
          <a:p>
            <a:r>
              <a:rPr lang="nl-NL" dirty="0"/>
              <a:t>Vertaalcirkel: theorie, voorbeeld en filmpje</a:t>
            </a:r>
          </a:p>
          <a:p>
            <a:r>
              <a:rPr lang="nl-NL" dirty="0"/>
              <a:t>Uitwisseling en gesprek</a:t>
            </a:r>
          </a:p>
          <a:p>
            <a:r>
              <a:rPr lang="nl-NL" dirty="0"/>
              <a:t>Afsluiting</a:t>
            </a:r>
          </a:p>
          <a:p>
            <a:endParaRPr lang="nl-NL" dirty="0"/>
          </a:p>
          <a:p>
            <a:pPr marL="0" indent="0">
              <a:buNone/>
            </a:pPr>
            <a:endParaRPr lang="nl-NL" dirty="0"/>
          </a:p>
        </p:txBody>
      </p:sp>
    </p:spTree>
    <p:extLst>
      <p:ext uri="{BB962C8B-B14F-4D97-AF65-F5344CB8AC3E}">
        <p14:creationId xmlns:p14="http://schemas.microsoft.com/office/powerpoint/2010/main" val="14314524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l-NL" dirty="0" smtClean="0"/>
              <a:t>Samengevat</a:t>
            </a:r>
            <a:endParaRPr lang="en-US" dirty="0"/>
          </a:p>
        </p:txBody>
      </p:sp>
      <p:sp>
        <p:nvSpPr>
          <p:cNvPr id="3" name="Content Placeholder 2"/>
          <p:cNvSpPr>
            <a:spLocks noGrp="1"/>
          </p:cNvSpPr>
          <p:nvPr>
            <p:ph idx="1"/>
          </p:nvPr>
        </p:nvSpPr>
        <p:spPr/>
        <p:txBody>
          <a:bodyPr>
            <a:normAutofit/>
          </a:bodyPr>
          <a:lstStyle/>
          <a:p>
            <a:r>
              <a:rPr lang="nl-NL" b="0" dirty="0"/>
              <a:t>Meerdere (zoveel mogelijk) vertalingen maken bij </a:t>
            </a:r>
            <a:r>
              <a:rPr lang="nl-NL" b="0" dirty="0" smtClean="0"/>
              <a:t>een probleem</a:t>
            </a:r>
            <a:endParaRPr lang="nl-NL" b="0" dirty="0"/>
          </a:p>
          <a:p>
            <a:r>
              <a:rPr lang="nl-NL" b="0" dirty="0"/>
              <a:t>De </a:t>
            </a:r>
            <a:r>
              <a:rPr lang="nl-NL" b="0" dirty="0" smtClean="0"/>
              <a:t>leerlingen </a:t>
            </a:r>
            <a:r>
              <a:rPr lang="nl-NL" b="0" dirty="0"/>
              <a:t>maken de </a:t>
            </a:r>
            <a:r>
              <a:rPr lang="nl-NL" b="0" dirty="0" smtClean="0"/>
              <a:t>vertalingen</a:t>
            </a:r>
            <a:endParaRPr lang="nl-NL" b="0" dirty="0"/>
          </a:p>
          <a:p>
            <a:r>
              <a:rPr lang="nl-NL" b="0" dirty="0"/>
              <a:t>In de nabespreking de koppeling leggen tussen de </a:t>
            </a:r>
            <a:r>
              <a:rPr lang="nl-NL" b="0" dirty="0" smtClean="0"/>
              <a:t>vertalingen</a:t>
            </a:r>
          </a:p>
          <a:p>
            <a:r>
              <a:rPr lang="nl-NL" b="0" dirty="0"/>
              <a:t>H</a:t>
            </a:r>
            <a:r>
              <a:rPr lang="nl-NL" b="0" dirty="0" smtClean="0"/>
              <a:t>et antwoord is nog niet aan de orde, het gaat om de vertalingen en de koppeling ertussen! </a:t>
            </a:r>
            <a:endParaRPr lang="nl-NL" b="0" dirty="0"/>
          </a:p>
          <a:p>
            <a:endParaRPr lang="nl-NL" b="0" dirty="0"/>
          </a:p>
          <a:p>
            <a:pPr marL="0" indent="0">
              <a:buNone/>
            </a:pPr>
            <a:r>
              <a:rPr lang="nl-NL" sz="2000" b="0" dirty="0"/>
              <a:t>Meer info: Volgens Bartjens. Zoek op vertaalcirkel of Ceciel </a:t>
            </a:r>
            <a:r>
              <a:rPr lang="nl-NL" sz="2000" b="0" dirty="0" smtClean="0"/>
              <a:t>Borghouts. Googelen </a:t>
            </a:r>
            <a:r>
              <a:rPr lang="nl-NL" sz="2000" b="0" dirty="0"/>
              <a:t>werkt </a:t>
            </a:r>
            <a:r>
              <a:rPr lang="nl-NL" sz="2000" b="0" dirty="0" smtClean="0"/>
              <a:t>ook</a:t>
            </a:r>
            <a:endParaRPr lang="nl-NL" sz="2000" b="0" dirty="0"/>
          </a:p>
          <a:p>
            <a:pPr marL="0" indent="0">
              <a:buNone/>
            </a:pPr>
            <a:endParaRPr lang="nl-NL" dirty="0"/>
          </a:p>
        </p:txBody>
      </p:sp>
    </p:spTree>
    <p:extLst>
      <p:ext uri="{BB962C8B-B14F-4D97-AF65-F5344CB8AC3E}">
        <p14:creationId xmlns:p14="http://schemas.microsoft.com/office/powerpoint/2010/main" val="3797315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ijdelijke aanduiding voor inhoud 2"/>
              <p:cNvSpPr>
                <a:spLocks noGrp="1"/>
              </p:cNvSpPr>
              <p:nvPr>
                <p:ph idx="1"/>
              </p:nvPr>
            </p:nvSpPr>
            <p:spPr>
              <a:xfrm>
                <a:off x="921004" y="2506663"/>
                <a:ext cx="6446520" cy="1722437"/>
              </a:xfrm>
            </p:spPr>
            <p:txBody>
              <a:bodyPr/>
              <a:lstStyle/>
              <a:p>
                <a:pPr marL="0" indent="0" algn="ctr">
                  <a:buNone/>
                </a:pPr>
                <a:r>
                  <a:rPr lang="nl-NL" sz="6000" dirty="0" smtClean="0"/>
                  <a:t>18 : </a:t>
                </a:r>
                <a14:m>
                  <m:oMath xmlns:m="http://schemas.openxmlformats.org/officeDocument/2006/math">
                    <m:f>
                      <m:fPr>
                        <m:ctrlPr>
                          <a:rPr lang="nl-NL" sz="6000" i="1" smtClean="0">
                            <a:latin typeface="Cambria Math" panose="02040503050406030204" pitchFamily="18" charset="0"/>
                          </a:rPr>
                        </m:ctrlPr>
                      </m:fPr>
                      <m:num>
                        <m:r>
                          <a:rPr lang="nl-NL" sz="6000" b="0" i="1" smtClean="0">
                            <a:latin typeface="Cambria Math" panose="02040503050406030204" pitchFamily="18" charset="0"/>
                          </a:rPr>
                          <m:t>2</m:t>
                        </m:r>
                      </m:num>
                      <m:den>
                        <m:r>
                          <a:rPr lang="nl-NL" sz="6000" b="0" i="1" smtClean="0">
                            <a:latin typeface="Cambria Math" panose="02040503050406030204" pitchFamily="18" charset="0"/>
                          </a:rPr>
                          <m:t>3</m:t>
                        </m:r>
                      </m:den>
                    </m:f>
                  </m:oMath>
                </a14:m>
                <a:endParaRPr lang="nl-NL" sz="6000" dirty="0"/>
              </a:p>
            </p:txBody>
          </p:sp>
        </mc:Choice>
        <mc:Fallback xmlns="">
          <p:sp>
            <p:nvSpPr>
              <p:cNvPr id="3" name="Tijdelijke aanduiding voor inhoud 2"/>
              <p:cNvSpPr>
                <a:spLocks noGrp="1" noRot="1" noChangeAspect="1" noMove="1" noResize="1" noEditPoints="1" noAdjustHandles="1" noChangeArrowheads="1" noChangeShapeType="1" noTextEdit="1"/>
              </p:cNvSpPr>
              <p:nvPr>
                <p:ph idx="1"/>
              </p:nvPr>
            </p:nvSpPr>
            <p:spPr>
              <a:xfrm>
                <a:off x="921004" y="2506663"/>
                <a:ext cx="6446520" cy="1722437"/>
              </a:xfrm>
              <a:blipFill rotWithShape="0">
                <a:blip r:embed="rId2"/>
                <a:stretch>
                  <a:fillRect t="-4240"/>
                </a:stretch>
              </a:blipFill>
            </p:spPr>
            <p:txBody>
              <a:bodyPr/>
              <a:lstStyle/>
              <a:p>
                <a:r>
                  <a:rPr lang="nl-NL">
                    <a:noFill/>
                  </a:rPr>
                  <a:t> </a:t>
                </a:r>
              </a:p>
            </p:txBody>
          </p:sp>
        </mc:Fallback>
      </mc:AlternateContent>
    </p:spTree>
    <p:extLst>
      <p:ext uri="{BB962C8B-B14F-4D97-AF65-F5344CB8AC3E}">
        <p14:creationId xmlns:p14="http://schemas.microsoft.com/office/powerpoint/2010/main" val="6986052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Uitwisseling en gesprek</a:t>
            </a:r>
          </a:p>
        </p:txBody>
      </p:sp>
      <p:sp>
        <p:nvSpPr>
          <p:cNvPr id="3" name="Tijdelijke aanduiding voor tekst 2"/>
          <p:cNvSpPr>
            <a:spLocks noGrp="1"/>
          </p:cNvSpPr>
          <p:nvPr>
            <p:ph type="body" idx="1"/>
          </p:nvPr>
        </p:nvSpPr>
        <p:spPr/>
        <p:txBody>
          <a:bodyPr/>
          <a:lstStyle/>
          <a:p>
            <a:endParaRPr lang="nl-NL"/>
          </a:p>
        </p:txBody>
      </p:sp>
    </p:spTree>
    <p:extLst>
      <p:ext uri="{BB962C8B-B14F-4D97-AF65-F5344CB8AC3E}">
        <p14:creationId xmlns:p14="http://schemas.microsoft.com/office/powerpoint/2010/main" val="19990684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smtClean="0"/>
              <a:t>Middenbouw</a:t>
            </a:r>
            <a:endParaRPr lang="nl-NL" dirty="0"/>
          </a:p>
        </p:txBody>
      </p:sp>
      <p:sp>
        <p:nvSpPr>
          <p:cNvPr id="5" name="Tijdelijke aanduiding voor tekst 4"/>
          <p:cNvSpPr>
            <a:spLocks noGrp="1"/>
          </p:cNvSpPr>
          <p:nvPr>
            <p:ph type="body" idx="1"/>
          </p:nvPr>
        </p:nvSpPr>
        <p:spPr/>
        <p:txBody>
          <a:bodyPr/>
          <a:lstStyle/>
          <a:p>
            <a:endParaRPr lang="nl-NL"/>
          </a:p>
        </p:txBody>
      </p:sp>
    </p:spTree>
    <p:extLst>
      <p:ext uri="{BB962C8B-B14F-4D97-AF65-F5344CB8AC3E}">
        <p14:creationId xmlns:p14="http://schemas.microsoft.com/office/powerpoint/2010/main" val="40015400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746096" y="2026595"/>
            <a:ext cx="2910372" cy="1554536"/>
          </a:xfrm>
          <a:prstGeom prst="rect">
            <a:avLst/>
          </a:prstGeom>
        </p:spPr>
      </p:pic>
      <p:sp>
        <p:nvSpPr>
          <p:cNvPr id="3" name="Tekstvak 2"/>
          <p:cNvSpPr txBox="1"/>
          <p:nvPr/>
        </p:nvSpPr>
        <p:spPr>
          <a:xfrm>
            <a:off x="579550" y="1456117"/>
            <a:ext cx="3849131" cy="300082"/>
          </a:xfrm>
          <a:prstGeom prst="rect">
            <a:avLst/>
          </a:prstGeom>
          <a:noFill/>
        </p:spPr>
        <p:txBody>
          <a:bodyPr wrap="none" rtlCol="0">
            <a:spAutoFit/>
          </a:bodyPr>
          <a:lstStyle/>
          <a:p>
            <a:r>
              <a:rPr lang="nl-NL" sz="1350" u="sng" dirty="0"/>
              <a:t>Groep 3 basisschool</a:t>
            </a:r>
            <a:r>
              <a:rPr lang="nl-NL" sz="1350" dirty="0"/>
              <a:t>, gegeven kale som 4 + 2 =</a:t>
            </a:r>
          </a:p>
        </p:txBody>
      </p:sp>
      <p:pic>
        <p:nvPicPr>
          <p:cNvPr id="4" name="Afbeelding 3"/>
          <p:cNvPicPr>
            <a:picLocks noChangeAspect="1"/>
          </p:cNvPicPr>
          <p:nvPr/>
        </p:nvPicPr>
        <p:blipFill>
          <a:blip r:embed="rId3"/>
          <a:stretch>
            <a:fillRect/>
          </a:stretch>
        </p:blipFill>
        <p:spPr>
          <a:xfrm>
            <a:off x="579550" y="3768816"/>
            <a:ext cx="5787644" cy="1618578"/>
          </a:xfrm>
          <a:prstGeom prst="rect">
            <a:avLst/>
          </a:prstGeom>
        </p:spPr>
      </p:pic>
      <p:pic>
        <p:nvPicPr>
          <p:cNvPr id="5" name="Afbeelding 4"/>
          <p:cNvPicPr>
            <a:picLocks noChangeAspect="1"/>
          </p:cNvPicPr>
          <p:nvPr/>
        </p:nvPicPr>
        <p:blipFill>
          <a:blip r:embed="rId4"/>
          <a:stretch>
            <a:fillRect/>
          </a:stretch>
        </p:blipFill>
        <p:spPr>
          <a:xfrm>
            <a:off x="4107510" y="2361577"/>
            <a:ext cx="4419482" cy="1219553"/>
          </a:xfrm>
          <a:prstGeom prst="rect">
            <a:avLst/>
          </a:prstGeom>
        </p:spPr>
      </p:pic>
    </p:spTree>
    <p:extLst>
      <p:ext uri="{BB962C8B-B14F-4D97-AF65-F5344CB8AC3E}">
        <p14:creationId xmlns:p14="http://schemas.microsoft.com/office/powerpoint/2010/main" val="14205828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492617" y="1456117"/>
            <a:ext cx="3249608" cy="300082"/>
          </a:xfrm>
          <a:prstGeom prst="rect">
            <a:avLst/>
          </a:prstGeom>
          <a:noFill/>
        </p:spPr>
        <p:txBody>
          <a:bodyPr wrap="none" rtlCol="0">
            <a:spAutoFit/>
          </a:bodyPr>
          <a:lstStyle/>
          <a:p>
            <a:r>
              <a:rPr lang="nl-NL" sz="1350" u="sng" dirty="0"/>
              <a:t>Groep 3 basisschool</a:t>
            </a:r>
            <a:r>
              <a:rPr lang="nl-NL" sz="1350" dirty="0"/>
              <a:t>, gegeven tekening</a:t>
            </a:r>
          </a:p>
        </p:txBody>
      </p:sp>
      <p:sp>
        <p:nvSpPr>
          <p:cNvPr id="4" name="AutoShape 2" descr="Image"/>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sz="1350"/>
          </a:p>
        </p:txBody>
      </p:sp>
      <p:pic>
        <p:nvPicPr>
          <p:cNvPr id="5" name="Afbeelding 4"/>
          <p:cNvPicPr>
            <a:picLocks noChangeAspect="1"/>
          </p:cNvPicPr>
          <p:nvPr/>
        </p:nvPicPr>
        <p:blipFill>
          <a:blip r:embed="rId2"/>
          <a:stretch>
            <a:fillRect/>
          </a:stretch>
        </p:blipFill>
        <p:spPr>
          <a:xfrm>
            <a:off x="492617" y="2272855"/>
            <a:ext cx="2439310" cy="2298773"/>
          </a:xfrm>
          <a:prstGeom prst="rect">
            <a:avLst/>
          </a:prstGeom>
        </p:spPr>
      </p:pic>
      <p:pic>
        <p:nvPicPr>
          <p:cNvPr id="6" name="Afbeelding 5"/>
          <p:cNvPicPr>
            <a:picLocks noChangeAspect="1"/>
          </p:cNvPicPr>
          <p:nvPr/>
        </p:nvPicPr>
        <p:blipFill>
          <a:blip r:embed="rId3"/>
          <a:stretch>
            <a:fillRect/>
          </a:stretch>
        </p:blipFill>
        <p:spPr>
          <a:xfrm>
            <a:off x="4036707" y="1594618"/>
            <a:ext cx="4347440" cy="1957004"/>
          </a:xfrm>
          <a:prstGeom prst="rect">
            <a:avLst/>
          </a:prstGeom>
        </p:spPr>
      </p:pic>
      <p:pic>
        <p:nvPicPr>
          <p:cNvPr id="7" name="Afbeelding 6"/>
          <p:cNvPicPr>
            <a:picLocks noChangeAspect="1"/>
          </p:cNvPicPr>
          <p:nvPr/>
        </p:nvPicPr>
        <p:blipFill>
          <a:blip r:embed="rId4"/>
          <a:stretch>
            <a:fillRect/>
          </a:stretch>
        </p:blipFill>
        <p:spPr>
          <a:xfrm>
            <a:off x="4132598" y="3243237"/>
            <a:ext cx="878804" cy="371527"/>
          </a:xfrm>
          <a:prstGeom prst="rect">
            <a:avLst/>
          </a:prstGeom>
        </p:spPr>
      </p:pic>
      <p:pic>
        <p:nvPicPr>
          <p:cNvPr id="8" name="Afbeelding 7"/>
          <p:cNvPicPr>
            <a:picLocks noChangeAspect="1"/>
          </p:cNvPicPr>
          <p:nvPr/>
        </p:nvPicPr>
        <p:blipFill>
          <a:blip r:embed="rId5"/>
          <a:stretch>
            <a:fillRect/>
          </a:stretch>
        </p:blipFill>
        <p:spPr>
          <a:xfrm>
            <a:off x="4036707" y="3711108"/>
            <a:ext cx="831507" cy="391298"/>
          </a:xfrm>
          <a:prstGeom prst="rect">
            <a:avLst/>
          </a:prstGeom>
        </p:spPr>
      </p:pic>
      <p:pic>
        <p:nvPicPr>
          <p:cNvPr id="9" name="Afbeelding 8"/>
          <p:cNvPicPr>
            <a:picLocks noChangeAspect="1"/>
          </p:cNvPicPr>
          <p:nvPr/>
        </p:nvPicPr>
        <p:blipFill>
          <a:blip r:embed="rId6"/>
          <a:stretch>
            <a:fillRect/>
          </a:stretch>
        </p:blipFill>
        <p:spPr>
          <a:xfrm>
            <a:off x="4063642" y="4015683"/>
            <a:ext cx="947760" cy="504128"/>
          </a:xfrm>
          <a:prstGeom prst="rect">
            <a:avLst/>
          </a:prstGeom>
        </p:spPr>
      </p:pic>
      <p:pic>
        <p:nvPicPr>
          <p:cNvPr id="10" name="Afbeelding 9"/>
          <p:cNvPicPr>
            <a:picLocks noChangeAspect="1"/>
          </p:cNvPicPr>
          <p:nvPr/>
        </p:nvPicPr>
        <p:blipFill>
          <a:blip r:embed="rId7"/>
          <a:stretch>
            <a:fillRect/>
          </a:stretch>
        </p:blipFill>
        <p:spPr>
          <a:xfrm>
            <a:off x="4104582" y="4495195"/>
            <a:ext cx="1078857" cy="557291"/>
          </a:xfrm>
          <a:prstGeom prst="rect">
            <a:avLst/>
          </a:prstGeom>
        </p:spPr>
      </p:pic>
    </p:spTree>
    <p:extLst>
      <p:ext uri="{BB962C8B-B14F-4D97-AF65-F5344CB8AC3E}">
        <p14:creationId xmlns:p14="http://schemas.microsoft.com/office/powerpoint/2010/main" val="13764653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327517" y="310460"/>
            <a:ext cx="4807726" cy="1200329"/>
          </a:xfrm>
          <a:prstGeom prst="rect">
            <a:avLst/>
          </a:prstGeom>
          <a:noFill/>
        </p:spPr>
        <p:txBody>
          <a:bodyPr wrap="none" rtlCol="0">
            <a:spAutoFit/>
          </a:bodyPr>
          <a:lstStyle/>
          <a:p>
            <a:r>
              <a:rPr lang="nl-NL" u="sng" dirty="0"/>
              <a:t>Groep 3 basisschool</a:t>
            </a:r>
            <a:r>
              <a:rPr lang="nl-NL" dirty="0"/>
              <a:t>, gegeven verhaal: </a:t>
            </a:r>
          </a:p>
          <a:p>
            <a:r>
              <a:rPr lang="nl-NL" dirty="0"/>
              <a:t>	Er kunnen 10 kippen in het kippenhok</a:t>
            </a:r>
          </a:p>
          <a:p>
            <a:r>
              <a:rPr lang="nl-NL" dirty="0"/>
              <a:t>	Er zitten nu 4 kippen in het kippenhok</a:t>
            </a:r>
          </a:p>
          <a:p>
            <a:r>
              <a:rPr lang="nl-NL" dirty="0"/>
              <a:t>	Hoeveel kippen kunnen er nog bij?</a:t>
            </a:r>
          </a:p>
        </p:txBody>
      </p:sp>
      <p:pic>
        <p:nvPicPr>
          <p:cNvPr id="5" name="Afbeelding 4"/>
          <p:cNvPicPr>
            <a:picLocks noChangeAspect="1"/>
          </p:cNvPicPr>
          <p:nvPr/>
        </p:nvPicPr>
        <p:blipFill>
          <a:blip r:embed="rId2"/>
          <a:stretch>
            <a:fillRect/>
          </a:stretch>
        </p:blipFill>
        <p:spPr>
          <a:xfrm>
            <a:off x="484013" y="2311901"/>
            <a:ext cx="5322704" cy="1725178"/>
          </a:xfrm>
          <a:prstGeom prst="rect">
            <a:avLst/>
          </a:prstGeom>
        </p:spPr>
      </p:pic>
      <p:pic>
        <p:nvPicPr>
          <p:cNvPr id="6" name="Afbeelding 5"/>
          <p:cNvPicPr>
            <a:picLocks noChangeAspect="1"/>
          </p:cNvPicPr>
          <p:nvPr/>
        </p:nvPicPr>
        <p:blipFill>
          <a:blip r:embed="rId3"/>
          <a:stretch>
            <a:fillRect/>
          </a:stretch>
        </p:blipFill>
        <p:spPr>
          <a:xfrm>
            <a:off x="484013" y="5095507"/>
            <a:ext cx="4236956" cy="1378382"/>
          </a:xfrm>
          <a:prstGeom prst="rect">
            <a:avLst/>
          </a:prstGeom>
        </p:spPr>
      </p:pic>
      <p:pic>
        <p:nvPicPr>
          <p:cNvPr id="7" name="Afbeelding 6"/>
          <p:cNvPicPr>
            <a:picLocks noChangeAspect="1"/>
          </p:cNvPicPr>
          <p:nvPr/>
        </p:nvPicPr>
        <p:blipFill>
          <a:blip r:embed="rId4"/>
          <a:stretch>
            <a:fillRect/>
          </a:stretch>
        </p:blipFill>
        <p:spPr>
          <a:xfrm>
            <a:off x="5944563" y="4977064"/>
            <a:ext cx="2448783" cy="868087"/>
          </a:xfrm>
          <a:prstGeom prst="rect">
            <a:avLst/>
          </a:prstGeom>
        </p:spPr>
      </p:pic>
      <p:sp>
        <p:nvSpPr>
          <p:cNvPr id="8" name="Tekstvak 7"/>
          <p:cNvSpPr txBox="1"/>
          <p:nvPr/>
        </p:nvSpPr>
        <p:spPr>
          <a:xfrm>
            <a:off x="327517" y="1761304"/>
            <a:ext cx="1247457" cy="369332"/>
          </a:xfrm>
          <a:prstGeom prst="rect">
            <a:avLst/>
          </a:prstGeom>
          <a:noFill/>
        </p:spPr>
        <p:txBody>
          <a:bodyPr wrap="none" rtlCol="0">
            <a:spAutoFit/>
          </a:bodyPr>
          <a:lstStyle/>
          <a:p>
            <a:r>
              <a:rPr lang="nl-NL" dirty="0"/>
              <a:t>Tekening </a:t>
            </a:r>
          </a:p>
        </p:txBody>
      </p:sp>
      <p:sp>
        <p:nvSpPr>
          <p:cNvPr id="9" name="Tekstvak 8"/>
          <p:cNvSpPr txBox="1"/>
          <p:nvPr/>
        </p:nvSpPr>
        <p:spPr>
          <a:xfrm>
            <a:off x="666482" y="4587676"/>
            <a:ext cx="2980303" cy="369332"/>
          </a:xfrm>
          <a:prstGeom prst="rect">
            <a:avLst/>
          </a:prstGeom>
          <a:noFill/>
        </p:spPr>
        <p:txBody>
          <a:bodyPr wrap="none" rtlCol="0">
            <a:spAutoFit/>
          </a:bodyPr>
          <a:lstStyle/>
          <a:p>
            <a:r>
              <a:rPr lang="nl-NL" dirty="0"/>
              <a:t>Getallenlijn/kralenketting</a:t>
            </a:r>
          </a:p>
        </p:txBody>
      </p:sp>
      <p:sp>
        <p:nvSpPr>
          <p:cNvPr id="10" name="Tekstvak 9"/>
          <p:cNvSpPr txBox="1"/>
          <p:nvPr/>
        </p:nvSpPr>
        <p:spPr>
          <a:xfrm>
            <a:off x="5944563" y="4726175"/>
            <a:ext cx="1172116" cy="369332"/>
          </a:xfrm>
          <a:prstGeom prst="rect">
            <a:avLst/>
          </a:prstGeom>
          <a:noFill/>
        </p:spPr>
        <p:txBody>
          <a:bodyPr wrap="none" rtlCol="0">
            <a:spAutoFit/>
          </a:bodyPr>
          <a:lstStyle/>
          <a:p>
            <a:r>
              <a:rPr lang="nl-NL" dirty="0"/>
              <a:t>Kale som</a:t>
            </a:r>
          </a:p>
        </p:txBody>
      </p:sp>
    </p:spTree>
    <p:extLst>
      <p:ext uri="{BB962C8B-B14F-4D97-AF65-F5344CB8AC3E}">
        <p14:creationId xmlns:p14="http://schemas.microsoft.com/office/powerpoint/2010/main" val="39440196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275" y="1047473"/>
            <a:ext cx="6792638" cy="4883427"/>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298450" y="288290"/>
            <a:ext cx="5054589" cy="369332"/>
          </a:xfrm>
          <a:prstGeom prst="rect">
            <a:avLst/>
          </a:prstGeom>
          <a:noFill/>
        </p:spPr>
        <p:txBody>
          <a:bodyPr wrap="none" rtlCol="0">
            <a:spAutoFit/>
          </a:bodyPr>
          <a:lstStyle/>
          <a:p>
            <a:r>
              <a:rPr lang="nl-NL" u="sng" dirty="0"/>
              <a:t>Groep 4 basisschool</a:t>
            </a:r>
            <a:r>
              <a:rPr lang="nl-NL" dirty="0"/>
              <a:t>, gegeven kale som 2 x 4 =</a:t>
            </a:r>
          </a:p>
        </p:txBody>
      </p:sp>
    </p:spTree>
    <p:extLst>
      <p:ext uri="{BB962C8B-B14F-4D97-AF65-F5344CB8AC3E}">
        <p14:creationId xmlns:p14="http://schemas.microsoft.com/office/powerpoint/2010/main" val="16650025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298450" y="481570"/>
            <a:ext cx="5187639" cy="369332"/>
          </a:xfrm>
          <a:prstGeom prst="rect">
            <a:avLst/>
          </a:prstGeom>
          <a:noFill/>
        </p:spPr>
        <p:txBody>
          <a:bodyPr wrap="none" rtlCol="0">
            <a:spAutoFit/>
          </a:bodyPr>
          <a:lstStyle/>
          <a:p>
            <a:r>
              <a:rPr lang="nl-NL" u="sng" dirty="0"/>
              <a:t>Groep 4 basisschool</a:t>
            </a:r>
            <a:r>
              <a:rPr lang="nl-NL" dirty="0"/>
              <a:t>, gegeven kale som 15 – 9 =</a:t>
            </a:r>
          </a:p>
        </p:txBody>
      </p:sp>
      <p:pic>
        <p:nvPicPr>
          <p:cNvPr id="6" name="Afbeelding 5"/>
          <p:cNvPicPr>
            <a:picLocks noChangeAspect="1"/>
          </p:cNvPicPr>
          <p:nvPr/>
        </p:nvPicPr>
        <p:blipFill>
          <a:blip r:embed="rId2"/>
          <a:stretch>
            <a:fillRect/>
          </a:stretch>
        </p:blipFill>
        <p:spPr>
          <a:xfrm>
            <a:off x="2181369" y="2445391"/>
            <a:ext cx="5665784" cy="4279703"/>
          </a:xfrm>
          <a:prstGeom prst="rect">
            <a:avLst/>
          </a:prstGeom>
        </p:spPr>
      </p:pic>
      <p:pic>
        <p:nvPicPr>
          <p:cNvPr id="8" name="Afbeelding 7"/>
          <p:cNvPicPr>
            <a:picLocks noChangeAspect="1"/>
          </p:cNvPicPr>
          <p:nvPr/>
        </p:nvPicPr>
        <p:blipFill>
          <a:blip r:embed="rId3"/>
          <a:stretch>
            <a:fillRect/>
          </a:stretch>
        </p:blipFill>
        <p:spPr>
          <a:xfrm>
            <a:off x="497124" y="1276994"/>
            <a:ext cx="7350029" cy="742305"/>
          </a:xfrm>
          <a:prstGeom prst="rect">
            <a:avLst/>
          </a:prstGeom>
        </p:spPr>
      </p:pic>
    </p:spTree>
    <p:extLst>
      <p:ext uri="{BB962C8B-B14F-4D97-AF65-F5344CB8AC3E}">
        <p14:creationId xmlns:p14="http://schemas.microsoft.com/office/powerpoint/2010/main" val="22984338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a:srcRect l="14334" t="16315" r="18597" b="17870"/>
          <a:stretch/>
        </p:blipFill>
        <p:spPr>
          <a:xfrm>
            <a:off x="4852292" y="117147"/>
            <a:ext cx="2882008" cy="1616584"/>
          </a:xfrm>
          <a:prstGeom prst="rect">
            <a:avLst/>
          </a:prstGeom>
        </p:spPr>
      </p:pic>
      <p:sp>
        <p:nvSpPr>
          <p:cNvPr id="3" name="Tekstvak 2"/>
          <p:cNvSpPr txBox="1"/>
          <p:nvPr/>
        </p:nvSpPr>
        <p:spPr>
          <a:xfrm>
            <a:off x="608527" y="425236"/>
            <a:ext cx="4225316" cy="646331"/>
          </a:xfrm>
          <a:prstGeom prst="rect">
            <a:avLst/>
          </a:prstGeom>
          <a:noFill/>
        </p:spPr>
        <p:txBody>
          <a:bodyPr wrap="square" rtlCol="0">
            <a:spAutoFit/>
          </a:bodyPr>
          <a:lstStyle/>
          <a:p>
            <a:r>
              <a:rPr lang="nl-NL" u="sng" dirty="0"/>
              <a:t>Groep 4 basisschool</a:t>
            </a:r>
            <a:r>
              <a:rPr lang="nl-NL" dirty="0"/>
              <a:t>, gegeven tekening</a:t>
            </a:r>
          </a:p>
        </p:txBody>
      </p:sp>
      <p:sp>
        <p:nvSpPr>
          <p:cNvPr id="4" name="Tekstvak 3"/>
          <p:cNvSpPr txBox="1"/>
          <p:nvPr/>
        </p:nvSpPr>
        <p:spPr>
          <a:xfrm>
            <a:off x="608526" y="2119266"/>
            <a:ext cx="4420674" cy="923330"/>
          </a:xfrm>
          <a:prstGeom prst="rect">
            <a:avLst/>
          </a:prstGeom>
          <a:noFill/>
        </p:spPr>
        <p:txBody>
          <a:bodyPr wrap="square" rtlCol="0">
            <a:spAutoFit/>
          </a:bodyPr>
          <a:lstStyle/>
          <a:p>
            <a:r>
              <a:rPr lang="nl-NL" dirty="0"/>
              <a:t>Verhaal werd: Vader heeft 3 kinderen hij bakt 15 koekjes, hoeveel koekjes gaan er in elk bakje</a:t>
            </a:r>
          </a:p>
        </p:txBody>
      </p:sp>
      <p:pic>
        <p:nvPicPr>
          <p:cNvPr id="5" name="Afbeelding 4"/>
          <p:cNvPicPr>
            <a:picLocks noChangeAspect="1"/>
          </p:cNvPicPr>
          <p:nvPr/>
        </p:nvPicPr>
        <p:blipFill rotWithShape="1">
          <a:blip r:embed="rId3"/>
          <a:srcRect l="666" t="23299" r="14154" b="15432"/>
          <a:stretch/>
        </p:blipFill>
        <p:spPr>
          <a:xfrm>
            <a:off x="4833843" y="2181827"/>
            <a:ext cx="4079297" cy="1721538"/>
          </a:xfrm>
          <a:prstGeom prst="rect">
            <a:avLst/>
          </a:prstGeom>
        </p:spPr>
      </p:pic>
      <p:sp>
        <p:nvSpPr>
          <p:cNvPr id="6" name="Tekstvak 5"/>
          <p:cNvSpPr txBox="1"/>
          <p:nvPr/>
        </p:nvSpPr>
        <p:spPr>
          <a:xfrm>
            <a:off x="608526" y="4249573"/>
            <a:ext cx="4225317" cy="2308324"/>
          </a:xfrm>
          <a:prstGeom prst="rect">
            <a:avLst/>
          </a:prstGeom>
          <a:noFill/>
        </p:spPr>
        <p:txBody>
          <a:bodyPr wrap="square" rtlCol="0">
            <a:spAutoFit/>
          </a:bodyPr>
          <a:lstStyle/>
          <a:p>
            <a:r>
              <a:rPr lang="nl-NL" dirty="0"/>
              <a:t>De koekjes werden m.b.v. materialen echt over 3 bakjes </a:t>
            </a:r>
            <a:r>
              <a:rPr lang="nl-NL" dirty="0" smtClean="0"/>
              <a:t>verdeeld, </a:t>
            </a:r>
            <a:r>
              <a:rPr lang="nl-NL" dirty="0"/>
              <a:t>de kinderen zagen in elk bakje 5, de kale som was dus </a:t>
            </a:r>
          </a:p>
          <a:p>
            <a:r>
              <a:rPr lang="nl-NL" dirty="0"/>
              <a:t>15 : 3 = 5, het herhaald aftrekken op de getallenlijn is door de leerkracht gedaan, de kinderen hadden geen idee.</a:t>
            </a:r>
          </a:p>
        </p:txBody>
      </p:sp>
      <p:pic>
        <p:nvPicPr>
          <p:cNvPr id="8" name="Afbeelding 7"/>
          <p:cNvPicPr>
            <a:picLocks noChangeAspect="1"/>
          </p:cNvPicPr>
          <p:nvPr/>
        </p:nvPicPr>
        <p:blipFill rotWithShape="1">
          <a:blip r:embed="rId4"/>
          <a:srcRect r="8097" b="17055"/>
          <a:stretch/>
        </p:blipFill>
        <p:spPr>
          <a:xfrm>
            <a:off x="4852292" y="4249573"/>
            <a:ext cx="4108706" cy="2273815"/>
          </a:xfrm>
          <a:prstGeom prst="rect">
            <a:avLst/>
          </a:prstGeom>
        </p:spPr>
      </p:pic>
    </p:spTree>
    <p:extLst>
      <p:ext uri="{BB962C8B-B14F-4D97-AF65-F5344CB8AC3E}">
        <p14:creationId xmlns:p14="http://schemas.microsoft.com/office/powerpoint/2010/main" val="1740951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3304" y="266700"/>
            <a:ext cx="7269480" cy="776922"/>
          </a:xfrm>
        </p:spPr>
        <p:txBody>
          <a:bodyPr/>
          <a:lstStyle/>
          <a:p>
            <a:r>
              <a:rPr lang="nl-NL" dirty="0" smtClean="0"/>
              <a:t>PLG regio Arnhem-Nijmegen</a:t>
            </a:r>
            <a:endParaRPr lang="nl-NL" dirty="0"/>
          </a:p>
        </p:txBody>
      </p:sp>
      <p:sp>
        <p:nvSpPr>
          <p:cNvPr id="3" name="Tijdelijke aanduiding voor inhoud 2"/>
          <p:cNvSpPr>
            <a:spLocks noGrp="1"/>
          </p:cNvSpPr>
          <p:nvPr>
            <p:ph idx="1"/>
          </p:nvPr>
        </p:nvSpPr>
        <p:spPr>
          <a:xfrm>
            <a:off x="425704" y="1384301"/>
            <a:ext cx="7918196" cy="5067299"/>
          </a:xfrm>
        </p:spPr>
        <p:txBody>
          <a:bodyPr>
            <a:normAutofit fontScale="92500" lnSpcReduction="10000"/>
          </a:bodyPr>
          <a:lstStyle/>
          <a:p>
            <a:pPr marL="0" indent="0">
              <a:buNone/>
            </a:pPr>
            <a:r>
              <a:rPr lang="nl-NL" sz="2000" dirty="0" smtClean="0"/>
              <a:t>Doelen</a:t>
            </a:r>
          </a:p>
          <a:p>
            <a:r>
              <a:rPr lang="nl-NL" sz="2000" dirty="0" smtClean="0"/>
              <a:t>Beïnvloeding </a:t>
            </a:r>
            <a:r>
              <a:rPr lang="nl-NL" sz="2000" dirty="0"/>
              <a:t>van professionele ontwikkeling van docenten en school</a:t>
            </a:r>
          </a:p>
          <a:p>
            <a:r>
              <a:rPr lang="nl-NL" sz="2000" dirty="0"/>
              <a:t>Effecten van professionalisering op leerresultaten leerlingen</a:t>
            </a:r>
          </a:p>
          <a:p>
            <a:endParaRPr lang="nl-NL" dirty="0" smtClean="0"/>
          </a:p>
          <a:p>
            <a:pPr marL="0" indent="0">
              <a:buNone/>
            </a:pPr>
            <a:r>
              <a:rPr lang="nl-NL" sz="2200" dirty="0" smtClean="0"/>
              <a:t>Kenmerken</a:t>
            </a:r>
            <a:endParaRPr lang="nl-NL" sz="2200" dirty="0"/>
          </a:p>
          <a:p>
            <a:r>
              <a:rPr lang="nl-NL" sz="2000" dirty="0" smtClean="0"/>
              <a:t>Samen leren gaat via onderzoekend en ontwerpend leren</a:t>
            </a:r>
          </a:p>
          <a:p>
            <a:r>
              <a:rPr lang="nl-NL" sz="2000" dirty="0"/>
              <a:t>A</a:t>
            </a:r>
            <a:r>
              <a:rPr lang="nl-NL" sz="2000" dirty="0" smtClean="0"/>
              <a:t>andacht voor verschillen in de praktijken van de deelnemers</a:t>
            </a:r>
          </a:p>
          <a:p>
            <a:r>
              <a:rPr lang="nl-NL" sz="2000" dirty="0" smtClean="0"/>
              <a:t>Deelnemers uit verschillende scholen en leerkrachten en opleiders</a:t>
            </a:r>
          </a:p>
          <a:p>
            <a:r>
              <a:rPr lang="nl-NL" sz="2000" dirty="0" smtClean="0"/>
              <a:t>Er is een bindend thema waarmee ieder lid in zijn praktijk aan de slag kan</a:t>
            </a:r>
          </a:p>
          <a:p>
            <a:r>
              <a:rPr lang="nl-NL" sz="2000" dirty="0" smtClean="0"/>
              <a:t>Uitwisselen van ervaringen, ook los van bindend thema</a:t>
            </a:r>
            <a:endParaRPr lang="nl-NL" sz="2000" dirty="0"/>
          </a:p>
        </p:txBody>
      </p:sp>
    </p:spTree>
    <p:extLst>
      <p:ext uri="{BB962C8B-B14F-4D97-AF65-F5344CB8AC3E}">
        <p14:creationId xmlns:p14="http://schemas.microsoft.com/office/powerpoint/2010/main" val="1395174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Bovenbouw en speciaal basisonderwijs</a:t>
            </a:r>
            <a:endParaRPr lang="nl-NL" dirty="0"/>
          </a:p>
        </p:txBody>
      </p:sp>
      <p:sp>
        <p:nvSpPr>
          <p:cNvPr id="3" name="Tijdelijke aanduiding voor tekst 2"/>
          <p:cNvSpPr>
            <a:spLocks noGrp="1"/>
          </p:cNvSpPr>
          <p:nvPr>
            <p:ph type="body" idx="1"/>
          </p:nvPr>
        </p:nvSpPr>
        <p:spPr/>
        <p:txBody>
          <a:bodyPr/>
          <a:lstStyle/>
          <a:p>
            <a:endParaRPr lang="nl-NL"/>
          </a:p>
        </p:txBody>
      </p:sp>
    </p:spTree>
    <p:extLst>
      <p:ext uri="{BB962C8B-B14F-4D97-AF65-F5344CB8AC3E}">
        <p14:creationId xmlns:p14="http://schemas.microsoft.com/office/powerpoint/2010/main" val="34321911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41249" y="193538"/>
            <a:ext cx="7253846" cy="646331"/>
          </a:xfrm>
          <a:prstGeom prst="rect">
            <a:avLst/>
          </a:prstGeom>
          <a:noFill/>
        </p:spPr>
        <p:txBody>
          <a:bodyPr wrap="square" rtlCol="0">
            <a:spAutoFit/>
          </a:bodyPr>
          <a:lstStyle/>
          <a:p>
            <a:r>
              <a:rPr lang="nl-NL" u="sng" dirty="0"/>
              <a:t>Groep 8 speciaal basisonderwijs</a:t>
            </a:r>
            <a:r>
              <a:rPr lang="nl-NL" dirty="0"/>
              <a:t>, uitstroom ZML, les 6 gegeven in het blauw, sprongen van 6 op getallenlijn. </a:t>
            </a:r>
          </a:p>
        </p:txBody>
      </p:sp>
      <p:pic>
        <p:nvPicPr>
          <p:cNvPr id="3" name="Afbeelding 2"/>
          <p:cNvPicPr>
            <a:picLocks noChangeAspect="1"/>
          </p:cNvPicPr>
          <p:nvPr/>
        </p:nvPicPr>
        <p:blipFill rotWithShape="1">
          <a:blip r:embed="rId2"/>
          <a:srcRect t="4099"/>
          <a:stretch/>
        </p:blipFill>
        <p:spPr>
          <a:xfrm>
            <a:off x="506224" y="1236637"/>
            <a:ext cx="8070940" cy="1709763"/>
          </a:xfrm>
          <a:prstGeom prst="rect">
            <a:avLst/>
          </a:prstGeom>
        </p:spPr>
      </p:pic>
      <p:pic>
        <p:nvPicPr>
          <p:cNvPr id="4" name="Afbeelding 3"/>
          <p:cNvPicPr>
            <a:picLocks noChangeAspect="1"/>
          </p:cNvPicPr>
          <p:nvPr/>
        </p:nvPicPr>
        <p:blipFill>
          <a:blip r:embed="rId3"/>
          <a:stretch>
            <a:fillRect/>
          </a:stretch>
        </p:blipFill>
        <p:spPr>
          <a:xfrm>
            <a:off x="696745" y="2805178"/>
            <a:ext cx="3481730" cy="1487422"/>
          </a:xfrm>
          <a:prstGeom prst="rect">
            <a:avLst/>
          </a:prstGeom>
        </p:spPr>
      </p:pic>
      <p:pic>
        <p:nvPicPr>
          <p:cNvPr id="5" name="Afbeelding 4"/>
          <p:cNvPicPr>
            <a:picLocks noChangeAspect="1"/>
          </p:cNvPicPr>
          <p:nvPr/>
        </p:nvPicPr>
        <p:blipFill>
          <a:blip r:embed="rId4"/>
          <a:stretch>
            <a:fillRect/>
          </a:stretch>
        </p:blipFill>
        <p:spPr>
          <a:xfrm>
            <a:off x="684023" y="4531692"/>
            <a:ext cx="7373887" cy="1165478"/>
          </a:xfrm>
          <a:prstGeom prst="rect">
            <a:avLst/>
          </a:prstGeom>
        </p:spPr>
      </p:pic>
      <p:pic>
        <p:nvPicPr>
          <p:cNvPr id="6" name="Afbeelding 5"/>
          <p:cNvPicPr>
            <a:picLocks noChangeAspect="1"/>
          </p:cNvPicPr>
          <p:nvPr/>
        </p:nvPicPr>
        <p:blipFill>
          <a:blip r:embed="rId5"/>
          <a:stretch>
            <a:fillRect/>
          </a:stretch>
        </p:blipFill>
        <p:spPr>
          <a:xfrm>
            <a:off x="772924" y="6039379"/>
            <a:ext cx="1500397" cy="400106"/>
          </a:xfrm>
          <a:prstGeom prst="rect">
            <a:avLst/>
          </a:prstGeom>
        </p:spPr>
      </p:pic>
    </p:spTree>
    <p:extLst>
      <p:ext uri="{BB962C8B-B14F-4D97-AF65-F5344CB8AC3E}">
        <p14:creationId xmlns:p14="http://schemas.microsoft.com/office/powerpoint/2010/main" val="37634108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50255" y="150522"/>
            <a:ext cx="8447646" cy="646331"/>
          </a:xfrm>
          <a:prstGeom prst="rect">
            <a:avLst/>
          </a:prstGeom>
          <a:noFill/>
        </p:spPr>
        <p:txBody>
          <a:bodyPr wrap="square" rtlCol="0">
            <a:spAutoFit/>
          </a:bodyPr>
          <a:lstStyle/>
          <a:p>
            <a:r>
              <a:rPr lang="nl-NL" u="sng" dirty="0"/>
              <a:t>Groep 7/8 speciaal basisonderwijs</a:t>
            </a:r>
            <a:r>
              <a:rPr lang="nl-NL" dirty="0"/>
              <a:t>, uitstroom VMBO, les 2, gegeven onderstaande plaatje</a:t>
            </a:r>
          </a:p>
        </p:txBody>
      </p:sp>
      <p:pic>
        <p:nvPicPr>
          <p:cNvPr id="3" name="Afbeelding 2"/>
          <p:cNvPicPr>
            <a:picLocks noChangeAspect="1"/>
          </p:cNvPicPr>
          <p:nvPr/>
        </p:nvPicPr>
        <p:blipFill>
          <a:blip r:embed="rId2"/>
          <a:stretch>
            <a:fillRect/>
          </a:stretch>
        </p:blipFill>
        <p:spPr>
          <a:xfrm>
            <a:off x="150255" y="964442"/>
            <a:ext cx="3600953" cy="2450648"/>
          </a:xfrm>
          <a:prstGeom prst="rect">
            <a:avLst/>
          </a:prstGeom>
        </p:spPr>
      </p:pic>
      <p:pic>
        <p:nvPicPr>
          <p:cNvPr id="4" name="Afbeelding 3"/>
          <p:cNvPicPr>
            <a:picLocks noChangeAspect="1"/>
          </p:cNvPicPr>
          <p:nvPr/>
        </p:nvPicPr>
        <p:blipFill>
          <a:blip r:embed="rId3"/>
          <a:stretch>
            <a:fillRect/>
          </a:stretch>
        </p:blipFill>
        <p:spPr>
          <a:xfrm>
            <a:off x="3454400" y="3404677"/>
            <a:ext cx="5419592" cy="3250244"/>
          </a:xfrm>
          <a:prstGeom prst="rect">
            <a:avLst/>
          </a:prstGeom>
        </p:spPr>
      </p:pic>
    </p:spTree>
    <p:extLst>
      <p:ext uri="{BB962C8B-B14F-4D97-AF65-F5344CB8AC3E}">
        <p14:creationId xmlns:p14="http://schemas.microsoft.com/office/powerpoint/2010/main" val="37643208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171275" y="944455"/>
            <a:ext cx="5401429" cy="4022492"/>
          </a:xfrm>
          <a:prstGeom prst="rect">
            <a:avLst/>
          </a:prstGeom>
        </p:spPr>
      </p:pic>
      <p:pic>
        <p:nvPicPr>
          <p:cNvPr id="4" name="Afbeelding 3"/>
          <p:cNvPicPr>
            <a:picLocks noChangeAspect="1"/>
          </p:cNvPicPr>
          <p:nvPr/>
        </p:nvPicPr>
        <p:blipFill>
          <a:blip r:embed="rId3"/>
          <a:stretch>
            <a:fillRect/>
          </a:stretch>
        </p:blipFill>
        <p:spPr>
          <a:xfrm>
            <a:off x="5883475" y="1097752"/>
            <a:ext cx="2979359" cy="1764752"/>
          </a:xfrm>
          <a:prstGeom prst="rect">
            <a:avLst/>
          </a:prstGeom>
        </p:spPr>
      </p:pic>
      <p:pic>
        <p:nvPicPr>
          <p:cNvPr id="5" name="Afbeelding 4"/>
          <p:cNvPicPr>
            <a:picLocks noChangeAspect="1"/>
          </p:cNvPicPr>
          <p:nvPr/>
        </p:nvPicPr>
        <p:blipFill>
          <a:blip r:embed="rId4"/>
          <a:stretch>
            <a:fillRect/>
          </a:stretch>
        </p:blipFill>
        <p:spPr>
          <a:xfrm>
            <a:off x="5883475" y="3077354"/>
            <a:ext cx="2904202" cy="2993457"/>
          </a:xfrm>
          <a:prstGeom prst="rect">
            <a:avLst/>
          </a:prstGeom>
        </p:spPr>
      </p:pic>
    </p:spTree>
    <p:extLst>
      <p:ext uri="{BB962C8B-B14F-4D97-AF65-F5344CB8AC3E}">
        <p14:creationId xmlns:p14="http://schemas.microsoft.com/office/powerpoint/2010/main" val="6066561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stretch>
            <a:fillRect/>
          </a:stretch>
        </p:blipFill>
        <p:spPr>
          <a:xfrm>
            <a:off x="272729" y="1019938"/>
            <a:ext cx="3308018" cy="1307489"/>
          </a:xfrm>
          <a:prstGeom prst="rect">
            <a:avLst/>
          </a:prstGeom>
        </p:spPr>
      </p:pic>
      <p:pic>
        <p:nvPicPr>
          <p:cNvPr id="5" name="Afbeelding 4"/>
          <p:cNvPicPr>
            <a:picLocks noChangeAspect="1"/>
          </p:cNvPicPr>
          <p:nvPr/>
        </p:nvPicPr>
        <p:blipFill>
          <a:blip r:embed="rId3"/>
          <a:stretch>
            <a:fillRect/>
          </a:stretch>
        </p:blipFill>
        <p:spPr>
          <a:xfrm>
            <a:off x="260498" y="3697131"/>
            <a:ext cx="1146445" cy="2089488"/>
          </a:xfrm>
          <a:prstGeom prst="rect">
            <a:avLst/>
          </a:prstGeom>
        </p:spPr>
      </p:pic>
      <p:sp>
        <p:nvSpPr>
          <p:cNvPr id="6" name="Tekstvak 5"/>
          <p:cNvSpPr txBox="1"/>
          <p:nvPr/>
        </p:nvSpPr>
        <p:spPr>
          <a:xfrm>
            <a:off x="1" y="222067"/>
            <a:ext cx="8204200" cy="646331"/>
          </a:xfrm>
          <a:prstGeom prst="rect">
            <a:avLst/>
          </a:prstGeom>
          <a:noFill/>
        </p:spPr>
        <p:txBody>
          <a:bodyPr wrap="square" rtlCol="0">
            <a:spAutoFit/>
          </a:bodyPr>
          <a:lstStyle/>
          <a:p>
            <a:r>
              <a:rPr lang="nl-NL" u="sng" dirty="0"/>
              <a:t>Groep 6/7speciaal basisonderwijs</a:t>
            </a:r>
            <a:r>
              <a:rPr lang="nl-NL" dirty="0"/>
              <a:t>, uitstroom PRO, les 1, gegeven 6 sprongen van vijf op getallenlijn</a:t>
            </a:r>
          </a:p>
        </p:txBody>
      </p:sp>
      <p:sp>
        <p:nvSpPr>
          <p:cNvPr id="7" name="Tekstvak 6"/>
          <p:cNvSpPr txBox="1"/>
          <p:nvPr/>
        </p:nvSpPr>
        <p:spPr>
          <a:xfrm>
            <a:off x="1" y="2828098"/>
            <a:ext cx="8331200" cy="646331"/>
          </a:xfrm>
          <a:prstGeom prst="rect">
            <a:avLst/>
          </a:prstGeom>
          <a:noFill/>
        </p:spPr>
        <p:txBody>
          <a:bodyPr wrap="square" rtlCol="0">
            <a:spAutoFit/>
          </a:bodyPr>
          <a:lstStyle/>
          <a:p>
            <a:r>
              <a:rPr lang="nl-NL" u="sng" dirty="0"/>
              <a:t>Groep 6/7speciaal basisonderwijs</a:t>
            </a:r>
            <a:r>
              <a:rPr lang="nl-NL" dirty="0"/>
              <a:t>, uitstroom PRO, les 2, gegeven plaatje van de gebaksdozen</a:t>
            </a:r>
          </a:p>
        </p:txBody>
      </p:sp>
      <p:pic>
        <p:nvPicPr>
          <p:cNvPr id="8" name="Afbeelding 7"/>
          <p:cNvPicPr>
            <a:picLocks noChangeAspect="1"/>
          </p:cNvPicPr>
          <p:nvPr/>
        </p:nvPicPr>
        <p:blipFill>
          <a:blip r:embed="rId4"/>
          <a:stretch>
            <a:fillRect/>
          </a:stretch>
        </p:blipFill>
        <p:spPr>
          <a:xfrm>
            <a:off x="1406943" y="3474429"/>
            <a:ext cx="3652246" cy="812698"/>
          </a:xfrm>
          <a:prstGeom prst="rect">
            <a:avLst/>
          </a:prstGeom>
        </p:spPr>
      </p:pic>
      <p:pic>
        <p:nvPicPr>
          <p:cNvPr id="9" name="Afbeelding 8"/>
          <p:cNvPicPr>
            <a:picLocks noChangeAspect="1"/>
          </p:cNvPicPr>
          <p:nvPr/>
        </p:nvPicPr>
        <p:blipFill rotWithShape="1">
          <a:blip r:embed="rId5"/>
          <a:srcRect t="7392"/>
          <a:stretch/>
        </p:blipFill>
        <p:spPr>
          <a:xfrm>
            <a:off x="5424973" y="3474429"/>
            <a:ext cx="2906228" cy="2089488"/>
          </a:xfrm>
          <a:prstGeom prst="rect">
            <a:avLst/>
          </a:prstGeom>
        </p:spPr>
      </p:pic>
      <p:pic>
        <p:nvPicPr>
          <p:cNvPr id="10" name="Afbeelding 9"/>
          <p:cNvPicPr>
            <a:picLocks noChangeAspect="1"/>
          </p:cNvPicPr>
          <p:nvPr/>
        </p:nvPicPr>
        <p:blipFill>
          <a:blip r:embed="rId6"/>
          <a:stretch>
            <a:fillRect/>
          </a:stretch>
        </p:blipFill>
        <p:spPr>
          <a:xfrm>
            <a:off x="452428" y="5904858"/>
            <a:ext cx="6871941" cy="851542"/>
          </a:xfrm>
          <a:prstGeom prst="rect">
            <a:avLst/>
          </a:prstGeom>
        </p:spPr>
      </p:pic>
    </p:spTree>
    <p:extLst>
      <p:ext uri="{BB962C8B-B14F-4D97-AF65-F5344CB8AC3E}">
        <p14:creationId xmlns:p14="http://schemas.microsoft.com/office/powerpoint/2010/main" val="41867526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Pabo</a:t>
            </a:r>
            <a:endParaRPr lang="nl-NL" dirty="0"/>
          </a:p>
        </p:txBody>
      </p:sp>
      <p:sp>
        <p:nvSpPr>
          <p:cNvPr id="3" name="Tijdelijke aanduiding voor tekst 2"/>
          <p:cNvSpPr>
            <a:spLocks noGrp="1"/>
          </p:cNvSpPr>
          <p:nvPr>
            <p:ph type="body" idx="1"/>
          </p:nvPr>
        </p:nvSpPr>
        <p:spPr/>
        <p:txBody>
          <a:bodyPr/>
          <a:lstStyle/>
          <a:p>
            <a:endParaRPr lang="nl-NL"/>
          </a:p>
        </p:txBody>
      </p:sp>
    </p:spTree>
    <p:extLst>
      <p:ext uri="{BB962C8B-B14F-4D97-AF65-F5344CB8AC3E}">
        <p14:creationId xmlns:p14="http://schemas.microsoft.com/office/powerpoint/2010/main" val="22145957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kstvak 1"/>
              <p:cNvSpPr txBox="1"/>
              <p:nvPr/>
            </p:nvSpPr>
            <p:spPr>
              <a:xfrm>
                <a:off x="238795" y="266432"/>
                <a:ext cx="7757252" cy="762453"/>
              </a:xfrm>
              <a:prstGeom prst="rect">
                <a:avLst/>
              </a:prstGeom>
              <a:noFill/>
            </p:spPr>
            <p:txBody>
              <a:bodyPr wrap="none" rtlCol="0">
                <a:spAutoFit/>
              </a:bodyPr>
              <a:lstStyle/>
              <a:p>
                <a:r>
                  <a:rPr lang="nl-NL" dirty="0"/>
                  <a:t>Studenten met afgeronde bachelor of masterstudie, deeltijd HAN pabo.</a:t>
                </a:r>
              </a:p>
              <a:p>
                <a:r>
                  <a:rPr lang="nl-NL" dirty="0"/>
                  <a:t>Gegeven kale som </a:t>
                </a:r>
                <a14:m>
                  <m:oMath xmlns:m="http://schemas.openxmlformats.org/officeDocument/2006/math">
                    <m:f>
                      <m:fPr>
                        <m:ctrlPr>
                          <a:rPr lang="nl-NL" i="1">
                            <a:latin typeface="Cambria Math" panose="02040503050406030204" pitchFamily="18" charset="0"/>
                          </a:rPr>
                        </m:ctrlPr>
                      </m:fPr>
                      <m:num>
                        <m:r>
                          <a:rPr lang="nl-NL" i="1">
                            <a:latin typeface="Cambria Math" panose="02040503050406030204" pitchFamily="18" charset="0"/>
                          </a:rPr>
                          <m:t>2</m:t>
                        </m:r>
                      </m:num>
                      <m:den>
                        <m:r>
                          <a:rPr lang="nl-NL" i="1">
                            <a:latin typeface="Cambria Math" panose="02040503050406030204" pitchFamily="18" charset="0"/>
                          </a:rPr>
                          <m:t>3</m:t>
                        </m:r>
                      </m:den>
                    </m:f>
                  </m:oMath>
                </a14:m>
                <a:r>
                  <a:rPr lang="nl-NL" dirty="0"/>
                  <a:t> + </a:t>
                </a:r>
                <a14:m>
                  <m:oMath xmlns:m="http://schemas.openxmlformats.org/officeDocument/2006/math">
                    <m:f>
                      <m:fPr>
                        <m:ctrlPr>
                          <a:rPr lang="nl-NL" i="1">
                            <a:latin typeface="Cambria Math" panose="02040503050406030204" pitchFamily="18" charset="0"/>
                          </a:rPr>
                        </m:ctrlPr>
                      </m:fPr>
                      <m:num>
                        <m:r>
                          <a:rPr lang="nl-NL" i="1">
                            <a:latin typeface="Cambria Math" panose="02040503050406030204" pitchFamily="18" charset="0"/>
                          </a:rPr>
                          <m:t>4</m:t>
                        </m:r>
                      </m:num>
                      <m:den>
                        <m:r>
                          <a:rPr lang="nl-NL" i="1">
                            <a:latin typeface="Cambria Math" panose="02040503050406030204" pitchFamily="18" charset="0"/>
                          </a:rPr>
                          <m:t>5</m:t>
                        </m:r>
                      </m:den>
                    </m:f>
                  </m:oMath>
                </a14:m>
                <a:r>
                  <a:rPr lang="nl-NL" dirty="0"/>
                  <a:t> =</a:t>
                </a:r>
              </a:p>
            </p:txBody>
          </p:sp>
        </mc:Choice>
        <mc:Fallback xmlns="">
          <p:sp>
            <p:nvSpPr>
              <p:cNvPr id="2" name="Tekstvak 1"/>
              <p:cNvSpPr txBox="1">
                <a:spLocks noRot="1" noChangeAspect="1" noMove="1" noResize="1" noEditPoints="1" noAdjustHandles="1" noChangeArrowheads="1" noChangeShapeType="1" noTextEdit="1"/>
              </p:cNvSpPr>
              <p:nvPr/>
            </p:nvSpPr>
            <p:spPr>
              <a:xfrm>
                <a:off x="238795" y="266432"/>
                <a:ext cx="7757252" cy="762453"/>
              </a:xfrm>
              <a:prstGeom prst="rect">
                <a:avLst/>
              </a:prstGeom>
              <a:blipFill rotWithShape="0">
                <a:blip r:embed="rId2"/>
                <a:stretch>
                  <a:fillRect l="-628" t="-4800" b="-3200"/>
                </a:stretch>
              </a:blipFill>
            </p:spPr>
            <p:txBody>
              <a:bodyPr/>
              <a:lstStyle/>
              <a:p>
                <a:r>
                  <a:rPr lang="nl-NL">
                    <a:noFill/>
                  </a:rPr>
                  <a:t> </a:t>
                </a:r>
              </a:p>
            </p:txBody>
          </p:sp>
        </mc:Fallback>
      </mc:AlternateContent>
      <p:pic>
        <p:nvPicPr>
          <p:cNvPr id="4" name="Afbeelding 3"/>
          <p:cNvPicPr>
            <a:picLocks noChangeAspect="1"/>
          </p:cNvPicPr>
          <p:nvPr/>
        </p:nvPicPr>
        <p:blipFill>
          <a:blip r:embed="rId3"/>
          <a:stretch>
            <a:fillRect/>
          </a:stretch>
        </p:blipFill>
        <p:spPr>
          <a:xfrm>
            <a:off x="344975" y="1562100"/>
            <a:ext cx="7076749" cy="5092700"/>
          </a:xfrm>
          <a:prstGeom prst="rect">
            <a:avLst/>
          </a:prstGeom>
        </p:spPr>
      </p:pic>
    </p:spTree>
    <p:extLst>
      <p:ext uri="{BB962C8B-B14F-4D97-AF65-F5344CB8AC3E}">
        <p14:creationId xmlns:p14="http://schemas.microsoft.com/office/powerpoint/2010/main" val="433794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149663" y="222057"/>
            <a:ext cx="7885838" cy="1353539"/>
          </a:xfrm>
          <a:prstGeom prst="rect">
            <a:avLst/>
          </a:prstGeom>
        </p:spPr>
      </p:pic>
      <p:pic>
        <p:nvPicPr>
          <p:cNvPr id="4" name="Afbeelding 3"/>
          <p:cNvPicPr>
            <a:picLocks noChangeAspect="1"/>
          </p:cNvPicPr>
          <p:nvPr/>
        </p:nvPicPr>
        <p:blipFill>
          <a:blip r:embed="rId3"/>
          <a:stretch>
            <a:fillRect/>
          </a:stretch>
        </p:blipFill>
        <p:spPr>
          <a:xfrm>
            <a:off x="353153" y="1575596"/>
            <a:ext cx="1586134" cy="171474"/>
          </a:xfrm>
          <a:prstGeom prst="rect">
            <a:avLst/>
          </a:prstGeom>
        </p:spPr>
      </p:pic>
      <p:pic>
        <p:nvPicPr>
          <p:cNvPr id="5" name="Afbeelding 4"/>
          <p:cNvPicPr>
            <a:picLocks noChangeAspect="1"/>
          </p:cNvPicPr>
          <p:nvPr/>
        </p:nvPicPr>
        <p:blipFill>
          <a:blip r:embed="rId4"/>
          <a:stretch>
            <a:fillRect/>
          </a:stretch>
        </p:blipFill>
        <p:spPr>
          <a:xfrm>
            <a:off x="353152" y="1930154"/>
            <a:ext cx="5370305" cy="1740145"/>
          </a:xfrm>
          <a:prstGeom prst="rect">
            <a:avLst/>
          </a:prstGeom>
        </p:spPr>
      </p:pic>
      <p:pic>
        <p:nvPicPr>
          <p:cNvPr id="7" name="Afbeelding 6"/>
          <p:cNvPicPr>
            <a:picLocks noChangeAspect="1"/>
          </p:cNvPicPr>
          <p:nvPr/>
        </p:nvPicPr>
        <p:blipFill>
          <a:blip r:embed="rId5"/>
          <a:stretch>
            <a:fillRect/>
          </a:stretch>
        </p:blipFill>
        <p:spPr>
          <a:xfrm>
            <a:off x="149663" y="3853383"/>
            <a:ext cx="8047302" cy="2826033"/>
          </a:xfrm>
          <a:prstGeom prst="rect">
            <a:avLst/>
          </a:prstGeom>
        </p:spPr>
      </p:pic>
    </p:spTree>
    <p:extLst>
      <p:ext uri="{BB962C8B-B14F-4D97-AF65-F5344CB8AC3E}">
        <p14:creationId xmlns:p14="http://schemas.microsoft.com/office/powerpoint/2010/main" val="25646940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Afsluiting</a:t>
            </a:r>
          </a:p>
        </p:txBody>
      </p:sp>
      <p:sp>
        <p:nvSpPr>
          <p:cNvPr id="3" name="Tijdelijke aanduiding voor tekst 2"/>
          <p:cNvSpPr>
            <a:spLocks noGrp="1"/>
          </p:cNvSpPr>
          <p:nvPr>
            <p:ph type="body" idx="1"/>
          </p:nvPr>
        </p:nvSpPr>
        <p:spPr/>
        <p:txBody>
          <a:bodyPr/>
          <a:lstStyle/>
          <a:p>
            <a:endParaRPr lang="nl-NL"/>
          </a:p>
        </p:txBody>
      </p:sp>
    </p:spTree>
    <p:extLst>
      <p:ext uri="{BB962C8B-B14F-4D97-AF65-F5344CB8AC3E}">
        <p14:creationId xmlns:p14="http://schemas.microsoft.com/office/powerpoint/2010/main" val="42661565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heeft het ons gebracht?</a:t>
            </a:r>
            <a:endParaRPr lang="nl-NL" dirty="0"/>
          </a:p>
        </p:txBody>
      </p:sp>
      <p:sp>
        <p:nvSpPr>
          <p:cNvPr id="3" name="Tijdelijke aanduiding voor inhoud 2"/>
          <p:cNvSpPr>
            <a:spLocks noGrp="1"/>
          </p:cNvSpPr>
          <p:nvPr>
            <p:ph idx="1"/>
          </p:nvPr>
        </p:nvSpPr>
        <p:spPr/>
        <p:txBody>
          <a:bodyPr/>
          <a:lstStyle/>
          <a:p>
            <a:r>
              <a:rPr lang="nl-NL" dirty="0" smtClean="0"/>
              <a:t>Kennis</a:t>
            </a:r>
          </a:p>
          <a:p>
            <a:r>
              <a:rPr lang="nl-NL" dirty="0" smtClean="0"/>
              <a:t>Enthousiasme vergroot</a:t>
            </a:r>
          </a:p>
          <a:p>
            <a:r>
              <a:rPr lang="nl-NL" dirty="0" smtClean="0"/>
              <a:t>Kritisch kijken</a:t>
            </a:r>
          </a:p>
          <a:p>
            <a:r>
              <a:rPr lang="nl-NL" smtClean="0"/>
              <a:t> </a:t>
            </a:r>
            <a:r>
              <a:rPr lang="nl-NL" dirty="0"/>
              <a:t>K</a:t>
            </a:r>
            <a:r>
              <a:rPr lang="nl-NL" smtClean="0"/>
              <a:t>euzes </a:t>
            </a:r>
            <a:r>
              <a:rPr lang="nl-NL" dirty="0" smtClean="0"/>
              <a:t>maken</a:t>
            </a:r>
          </a:p>
          <a:p>
            <a:r>
              <a:rPr lang="nl-NL" dirty="0" smtClean="0"/>
              <a:t>Positie als rekenspecialist versterkt</a:t>
            </a:r>
          </a:p>
          <a:p>
            <a:endParaRPr lang="nl-NL" dirty="0" smtClean="0"/>
          </a:p>
          <a:p>
            <a:pPr marL="0" indent="0">
              <a:buNone/>
            </a:pPr>
            <a:endParaRPr lang="nl-NL" dirty="0"/>
          </a:p>
        </p:txBody>
      </p:sp>
    </p:spTree>
    <p:extLst>
      <p:ext uri="{BB962C8B-B14F-4D97-AF65-F5344CB8AC3E}">
        <p14:creationId xmlns:p14="http://schemas.microsoft.com/office/powerpoint/2010/main" val="2034134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PLG Rekenen</a:t>
            </a:r>
            <a:endParaRPr lang="nl-NL" dirty="0"/>
          </a:p>
        </p:txBody>
      </p:sp>
      <p:sp>
        <p:nvSpPr>
          <p:cNvPr id="3" name="Tijdelijke aanduiding voor inhoud 2"/>
          <p:cNvSpPr>
            <a:spLocks noGrp="1"/>
          </p:cNvSpPr>
          <p:nvPr>
            <p:ph idx="1"/>
          </p:nvPr>
        </p:nvSpPr>
        <p:spPr/>
        <p:txBody>
          <a:bodyPr/>
          <a:lstStyle/>
          <a:p>
            <a:r>
              <a:rPr lang="nl-NL" dirty="0" smtClean="0"/>
              <a:t>Even voorstellen</a:t>
            </a:r>
          </a:p>
          <a:p>
            <a:r>
              <a:rPr lang="nl-NL" dirty="0" smtClean="0"/>
              <a:t>Samenstelling van PLG</a:t>
            </a:r>
          </a:p>
          <a:p>
            <a:r>
              <a:rPr lang="nl-NL" dirty="0" smtClean="0"/>
              <a:t>Passie</a:t>
            </a:r>
          </a:p>
          <a:p>
            <a:r>
              <a:rPr lang="nl-NL" dirty="0" smtClean="0"/>
              <a:t>Onderzoek – vertaalcirkel</a:t>
            </a:r>
          </a:p>
          <a:p>
            <a:r>
              <a:rPr lang="nl-NL" dirty="0" smtClean="0"/>
              <a:t>Rol van de rekenspecialist</a:t>
            </a:r>
          </a:p>
          <a:p>
            <a:r>
              <a:rPr lang="nl-NL" dirty="0" smtClean="0"/>
              <a:t>Continuïteit</a:t>
            </a:r>
          </a:p>
          <a:p>
            <a:r>
              <a:rPr lang="nl-NL" dirty="0" smtClean="0"/>
              <a:t>Informatie delen</a:t>
            </a:r>
            <a:endParaRPr lang="nl-NL" dirty="0"/>
          </a:p>
        </p:txBody>
      </p:sp>
    </p:spTree>
    <p:extLst>
      <p:ext uri="{BB962C8B-B14F-4D97-AF65-F5344CB8AC3E}">
        <p14:creationId xmlns:p14="http://schemas.microsoft.com/office/powerpoint/2010/main" val="3157479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 name="Table 125"/>
          <p:cNvGraphicFramePr/>
          <p:nvPr>
            <p:extLst>
              <p:ext uri="{D42A27DB-BD31-4B8C-83A1-F6EECF244321}">
                <p14:modId xmlns:p14="http://schemas.microsoft.com/office/powerpoint/2010/main" val="3109474905"/>
              </p:ext>
            </p:extLst>
          </p:nvPr>
        </p:nvGraphicFramePr>
        <p:xfrm>
          <a:off x="110252" y="1124374"/>
          <a:ext cx="8850045" cy="5609730"/>
        </p:xfrm>
        <a:graphic>
          <a:graphicData uri="http://schemas.openxmlformats.org/drawingml/2006/table">
            <a:tbl>
              <a:tblPr firstRow="1">
                <a:tableStyleId>{85BE263C-DBD7-4A20-BB59-AAB30ACAA65A}</a:tableStyleId>
              </a:tblPr>
              <a:tblGrid>
                <a:gridCol w="1995328"/>
                <a:gridCol w="2482901"/>
                <a:gridCol w="4371816"/>
              </a:tblGrid>
              <a:tr h="369626">
                <a:tc>
                  <a:txBody>
                    <a:bodyPr/>
                    <a:lstStyle/>
                    <a:p>
                      <a:pPr marR="40639" lvl="0" algn="ctr" defTabSz="457200">
                        <a:spcBef>
                          <a:spcPts val="700"/>
                        </a:spcBef>
                        <a:tabLst>
                          <a:tab pos="914400" algn="l"/>
                        </a:tabLst>
                        <a:defRPr sz="1800">
                          <a:uFillTx/>
                        </a:defRPr>
                      </a:pPr>
                      <a:r>
                        <a:rPr lang="nl-NL" sz="1600" dirty="0" smtClean="0">
                          <a:uFill>
                            <a:solidFill/>
                          </a:uFill>
                          <a:latin typeface="+mj-lt"/>
                        </a:rPr>
                        <a:t>Doel</a:t>
                      </a:r>
                      <a:endParaRPr sz="1600" b="1" dirty="0">
                        <a:solidFill>
                          <a:srgbClr val="FFFFFF"/>
                        </a:solidFill>
                        <a:uFill>
                          <a:solidFill/>
                        </a:uFill>
                        <a:latin typeface="+mj-lt"/>
                      </a:endParaRPr>
                    </a:p>
                  </a:txBody>
                  <a:tcPr marL="50800" marR="50800" marT="50800" marB="50800" horzOverflow="overflow">
                    <a:lnB w="12700" cap="flat" cmpd="sng" algn="ctr">
                      <a:solidFill>
                        <a:scrgbClr r="0" g="0" b="0"/>
                      </a:solidFill>
                      <a:prstDash val="solid"/>
                      <a:round/>
                      <a:headEnd type="none" w="med" len="med"/>
                      <a:tailEnd type="none" w="med" len="med"/>
                    </a:lnB>
                    <a:solidFill>
                      <a:schemeClr val="tx2"/>
                    </a:solidFill>
                  </a:tcPr>
                </a:tc>
                <a:tc>
                  <a:txBody>
                    <a:bodyPr/>
                    <a:lstStyle/>
                    <a:p>
                      <a:pPr marR="40639" lvl="0" algn="ctr" defTabSz="457200">
                        <a:spcBef>
                          <a:spcPts val="700"/>
                        </a:spcBef>
                        <a:tabLst>
                          <a:tab pos="914400" algn="l"/>
                        </a:tabLst>
                        <a:defRPr sz="1800">
                          <a:uFillTx/>
                        </a:defRPr>
                      </a:pPr>
                      <a:r>
                        <a:rPr lang="nl-NL" sz="1800" dirty="0" err="1" smtClean="0">
                          <a:uFill>
                            <a:solidFill/>
                          </a:uFill>
                          <a:latin typeface="+mj-lt"/>
                        </a:rPr>
                        <a:t>Leerlingproduct</a:t>
                      </a:r>
                      <a:endParaRPr sz="1800" b="1" dirty="0">
                        <a:solidFill>
                          <a:srgbClr val="FFFFFF"/>
                        </a:solidFill>
                        <a:uFill>
                          <a:solidFill/>
                        </a:uFill>
                        <a:latin typeface="+mj-lt"/>
                      </a:endParaRPr>
                    </a:p>
                  </a:txBody>
                  <a:tcPr marL="50800" marR="50800" marT="50800" marB="50800" horzOverflow="overflow">
                    <a:lnB w="12700" cap="flat" cmpd="sng" algn="ctr">
                      <a:solidFill>
                        <a:scrgbClr r="0" g="0" b="0"/>
                      </a:solidFill>
                      <a:prstDash val="solid"/>
                      <a:round/>
                      <a:headEnd type="none" w="med" len="med"/>
                      <a:tailEnd type="none" w="med" len="med"/>
                    </a:lnB>
                    <a:solidFill>
                      <a:schemeClr val="tx2"/>
                    </a:solidFill>
                  </a:tcPr>
                </a:tc>
                <a:tc>
                  <a:txBody>
                    <a:bodyPr/>
                    <a:lstStyle/>
                    <a:p>
                      <a:pPr marR="40639" lvl="0" algn="ctr" defTabSz="457200">
                        <a:spcBef>
                          <a:spcPts val="700"/>
                        </a:spcBef>
                        <a:tabLst>
                          <a:tab pos="914400" algn="l"/>
                        </a:tabLst>
                        <a:defRPr sz="1800">
                          <a:uFillTx/>
                        </a:defRPr>
                      </a:pPr>
                      <a:r>
                        <a:rPr lang="nl-NL" sz="1800" dirty="0" smtClean="0">
                          <a:uFill>
                            <a:solidFill/>
                          </a:uFill>
                          <a:latin typeface="+mj-lt"/>
                        </a:rPr>
                        <a:t>Taken en activiteiten</a:t>
                      </a:r>
                      <a:endParaRPr sz="1800" b="1" dirty="0">
                        <a:solidFill>
                          <a:srgbClr val="FFFFFF"/>
                        </a:solidFill>
                        <a:uFill>
                          <a:solidFill/>
                        </a:uFill>
                        <a:latin typeface="+mj-lt"/>
                      </a:endParaRPr>
                    </a:p>
                  </a:txBody>
                  <a:tcPr marL="50800" marR="50800" marT="50800" marB="50800" horzOverflow="overflow">
                    <a:lnB w="12700" cap="flat" cmpd="sng" algn="ctr">
                      <a:solidFill>
                        <a:scrgbClr r="0" g="0" b="0"/>
                      </a:solidFill>
                      <a:prstDash val="solid"/>
                      <a:round/>
                      <a:headEnd type="none" w="med" len="med"/>
                      <a:tailEnd type="none" w="med" len="med"/>
                    </a:lnB>
                    <a:solidFill>
                      <a:schemeClr val="tx2"/>
                    </a:solidFill>
                  </a:tcPr>
                </a:tc>
              </a:tr>
              <a:tr h="854248">
                <a:tc>
                  <a:txBody>
                    <a:bodyPr/>
                    <a:lstStyle/>
                    <a:p>
                      <a:pPr marR="40639" lvl="0" algn="l" defTabSz="457200">
                        <a:spcBef>
                          <a:spcPts val="700"/>
                        </a:spcBef>
                        <a:tabLst>
                          <a:tab pos="914400" algn="l"/>
                        </a:tabLst>
                        <a:defRPr sz="1800">
                          <a:uFillTx/>
                        </a:defRPr>
                      </a:pPr>
                      <a:r>
                        <a:rPr lang="nl-NL" sz="1800" b="1" dirty="0" smtClean="0">
                          <a:uFill>
                            <a:solidFill/>
                          </a:uFill>
                          <a:latin typeface="+mj-lt"/>
                        </a:rPr>
                        <a:t>Vlot rekenen</a:t>
                      </a:r>
                      <a:endParaRPr sz="1800" b="1" dirty="0">
                        <a:solidFill>
                          <a:srgbClr val="011279"/>
                        </a:solidFill>
                        <a:uFill>
                          <a:solidFill/>
                        </a:uFill>
                        <a:latin typeface="+mj-lt"/>
                      </a:endParaRPr>
                    </a:p>
                  </a:txBody>
                  <a:tcPr marL="50800" marR="50800" marT="50800" marB="5080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60000"/>
                        <a:lumOff val="40000"/>
                      </a:schemeClr>
                    </a:solidFill>
                  </a:tcPr>
                </a:tc>
                <a:tc>
                  <a:txBody>
                    <a:bodyPr/>
                    <a:lstStyle/>
                    <a:p>
                      <a:pPr marL="0" marR="40639" lvl="0" indent="0" algn="l" defTabSz="457200">
                        <a:spcBef>
                          <a:spcPts val="700"/>
                        </a:spcBef>
                        <a:buSzPct val="100000"/>
                        <a:buNone/>
                        <a:tabLst>
                          <a:tab pos="914400" algn="l"/>
                        </a:tabLst>
                        <a:defRPr sz="1800">
                          <a:uFillTx/>
                        </a:defRPr>
                      </a:pPr>
                      <a:r>
                        <a:rPr lang="en-GB" sz="1800" b="1" dirty="0" smtClean="0">
                          <a:uFill>
                            <a:solidFill/>
                          </a:uFill>
                          <a:latin typeface="+mj-lt"/>
                        </a:rPr>
                        <a:t> </a:t>
                      </a:r>
                      <a:r>
                        <a:rPr lang="en-GB" sz="1800" b="1" dirty="0" err="1" smtClean="0">
                          <a:uFill>
                            <a:solidFill/>
                          </a:uFill>
                          <a:latin typeface="+mj-lt"/>
                        </a:rPr>
                        <a:t>Vaardigheid</a:t>
                      </a:r>
                      <a:endParaRPr sz="1800" b="1" dirty="0">
                        <a:uFill>
                          <a:solidFill/>
                        </a:uFill>
                        <a:latin typeface="+mj-lt"/>
                      </a:endParaRPr>
                    </a:p>
                  </a:txBody>
                  <a:tcPr marL="50800" marR="50800" marT="50800" marB="5080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40000"/>
                        <a:lumOff val="60000"/>
                      </a:schemeClr>
                    </a:solidFill>
                  </a:tcPr>
                </a:tc>
                <a:tc>
                  <a:txBody>
                    <a:bodyPr/>
                    <a:lstStyle/>
                    <a:p>
                      <a:pPr marL="0" marR="40639" lvl="0" indent="0" algn="l" defTabSz="457200">
                        <a:spcBef>
                          <a:spcPts val="700"/>
                        </a:spcBef>
                        <a:buSzPct val="100000"/>
                        <a:buNone/>
                        <a:tabLst>
                          <a:tab pos="914400" algn="l"/>
                        </a:tabLst>
                        <a:defRPr sz="1800">
                          <a:uFillTx/>
                        </a:defRPr>
                      </a:pPr>
                      <a:r>
                        <a:rPr lang="nl-NL" sz="1800" b="0" dirty="0" smtClean="0">
                          <a:uFill>
                            <a:solidFill/>
                          </a:uFill>
                          <a:latin typeface="+mj-lt"/>
                        </a:rPr>
                        <a:t>Automatiseren en memoriseren</a:t>
                      </a:r>
                      <a:endParaRPr sz="1800" b="0" dirty="0">
                        <a:uFill>
                          <a:solidFill/>
                        </a:uFill>
                        <a:latin typeface="+mj-lt"/>
                      </a:endParaRPr>
                    </a:p>
                  </a:txBody>
                  <a:tcPr marL="50800" marR="50800" marT="50800" marB="5080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r>
              <a:tr h="639353">
                <a:tc rowSpan="3">
                  <a:txBody>
                    <a:bodyPr/>
                    <a:lstStyle/>
                    <a:p>
                      <a:pPr marR="40639" lvl="0" algn="l" defTabSz="457200">
                        <a:spcBef>
                          <a:spcPts val="700"/>
                        </a:spcBef>
                        <a:tabLst>
                          <a:tab pos="914400" algn="l"/>
                        </a:tabLst>
                        <a:defRPr sz="1800">
                          <a:uFillTx/>
                        </a:defRPr>
                      </a:pPr>
                      <a:r>
                        <a:rPr lang="nl-NL" sz="1800" b="1" dirty="0" smtClean="0">
                          <a:uFill>
                            <a:solidFill/>
                          </a:uFill>
                          <a:latin typeface="+mj-lt"/>
                        </a:rPr>
                        <a:t>Begrip</a:t>
                      </a:r>
                      <a:r>
                        <a:rPr sz="1800" b="1" dirty="0">
                          <a:uFill>
                            <a:solidFill/>
                          </a:uFill>
                          <a:latin typeface="+mj-lt"/>
                        </a:rPr>
                        <a:t>
</a:t>
                      </a:r>
                      <a:endParaRPr sz="1800" b="1" dirty="0">
                        <a:solidFill>
                          <a:srgbClr val="011279"/>
                        </a:solidFill>
                        <a:uFill>
                          <a:solidFill/>
                        </a:uFill>
                        <a:latin typeface="+mj-lt"/>
                      </a:endParaRPr>
                    </a:p>
                  </a:txBody>
                  <a:tcPr marL="50800" marR="50800" marT="50800" marB="5080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a:txBody>
                    <a:bodyPr/>
                    <a:lstStyle/>
                    <a:p>
                      <a:pPr marL="0" marR="40639" lvl="0" indent="0" algn="l" defTabSz="457200">
                        <a:spcBef>
                          <a:spcPts val="700"/>
                        </a:spcBef>
                        <a:buSzPct val="100000"/>
                        <a:buNone/>
                        <a:tabLst>
                          <a:tab pos="914400" algn="l"/>
                        </a:tabLst>
                        <a:defRPr sz="1800">
                          <a:uFillTx/>
                        </a:defRPr>
                      </a:pPr>
                      <a:r>
                        <a:rPr lang="nl-NL" sz="1800" b="1" dirty="0" smtClean="0">
                          <a:uFill>
                            <a:solidFill/>
                          </a:uFill>
                          <a:latin typeface="+mj-lt"/>
                        </a:rPr>
                        <a:t> Classificatie,   definitie</a:t>
                      </a:r>
                      <a:endParaRPr lang="en-GB" sz="1800" b="1" dirty="0" smtClean="0">
                        <a:uFill>
                          <a:solidFill/>
                        </a:uFill>
                        <a:latin typeface="+mj-lt"/>
                      </a:endParaRPr>
                    </a:p>
                  </a:txBody>
                  <a:tcPr marL="50800" marR="50800" marT="50800" marB="5080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c>
                  <a:txBody>
                    <a:bodyPr/>
                    <a:lstStyle/>
                    <a:p>
                      <a:pPr marL="0" marR="40639" lvl="0" indent="0" algn="l" defTabSz="457200">
                        <a:spcBef>
                          <a:spcPts val="700"/>
                        </a:spcBef>
                        <a:buSzPct val="100000"/>
                        <a:buNone/>
                        <a:tabLst>
                          <a:tab pos="914400" algn="l"/>
                        </a:tabLst>
                        <a:defRPr sz="1800">
                          <a:uFillTx/>
                        </a:defRPr>
                      </a:pPr>
                      <a:r>
                        <a:rPr lang="nl-NL" sz="1800" b="0" dirty="0" smtClean="0">
                          <a:uFill>
                            <a:solidFill/>
                          </a:uFill>
                          <a:latin typeface="+mj-lt"/>
                        </a:rPr>
                        <a:t>Sorteren, classificeren,</a:t>
                      </a:r>
                      <a:r>
                        <a:rPr lang="nl-NL" sz="1800" b="0" baseline="0" dirty="0" smtClean="0">
                          <a:uFill>
                            <a:solidFill/>
                          </a:uFill>
                          <a:latin typeface="+mj-lt"/>
                        </a:rPr>
                        <a:t> definiëren en herleiden</a:t>
                      </a:r>
                      <a:endParaRPr sz="1800" b="0" dirty="0">
                        <a:uFill>
                          <a:solidFill/>
                        </a:uFill>
                        <a:latin typeface="+mj-lt"/>
                      </a:endParaRPr>
                    </a:p>
                  </a:txBody>
                  <a:tcPr marL="50800" marR="50800" marT="50800" marB="5080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20000"/>
                        <a:lumOff val="80000"/>
                      </a:schemeClr>
                    </a:solidFill>
                  </a:tcPr>
                </a:tc>
              </a:tr>
              <a:tr h="551848">
                <a:tc vMerge="1">
                  <a:txBody>
                    <a:bodyPr/>
                    <a:lstStyle/>
                    <a:p>
                      <a:endParaRPr lang="en-US"/>
                    </a:p>
                  </a:txBody>
                  <a:tcPr/>
                </a:tc>
                <a:tc>
                  <a:txBody>
                    <a:bodyPr/>
                    <a:lstStyle/>
                    <a:p>
                      <a:pPr marL="0" marR="40639" lvl="0" indent="0" algn="l" defTabSz="457200">
                        <a:spcBef>
                          <a:spcPts val="700"/>
                        </a:spcBef>
                        <a:buSzPct val="100000"/>
                        <a:buNone/>
                        <a:tabLst>
                          <a:tab pos="914400" algn="l"/>
                        </a:tabLst>
                        <a:defRPr sz="1800">
                          <a:uFillTx/>
                        </a:defRPr>
                      </a:pPr>
                      <a:r>
                        <a:rPr lang="nl-NL" sz="1800" b="1" dirty="0" smtClean="0">
                          <a:uFill>
                            <a:solidFill/>
                          </a:uFill>
                          <a:latin typeface="+mj-lt"/>
                        </a:rPr>
                        <a:t> Representatie</a:t>
                      </a:r>
                      <a:endParaRPr sz="1800" b="1" dirty="0">
                        <a:uFill>
                          <a:solidFill/>
                        </a:uFill>
                        <a:latin typeface="+mj-lt"/>
                      </a:endParaRPr>
                    </a:p>
                  </a:txBody>
                  <a:tcPr marL="50800" marR="50800" marT="50800" marB="5080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c>
                  <a:txBody>
                    <a:bodyPr/>
                    <a:lstStyle/>
                    <a:p>
                      <a:pPr marL="0" marR="40639" lvl="0" indent="0" algn="l" defTabSz="457200">
                        <a:spcBef>
                          <a:spcPts val="700"/>
                        </a:spcBef>
                        <a:buSzPct val="100000"/>
                        <a:buNone/>
                        <a:tabLst>
                          <a:tab pos="914400" algn="l"/>
                        </a:tabLst>
                        <a:defRPr sz="1800">
                          <a:uFillTx/>
                        </a:defRPr>
                      </a:pPr>
                      <a:r>
                        <a:rPr lang="nl-NL" sz="1800" b="0" dirty="0" smtClean="0">
                          <a:uFill>
                            <a:solidFill/>
                          </a:uFill>
                          <a:latin typeface="+mj-lt"/>
                        </a:rPr>
                        <a:t>Beschrijven, interpreteren en vertalen</a:t>
                      </a:r>
                      <a:endParaRPr sz="1800" b="0" dirty="0">
                        <a:uFill>
                          <a:solidFill/>
                        </a:uFill>
                        <a:latin typeface="+mj-lt"/>
                      </a:endParaRPr>
                    </a:p>
                  </a:txBody>
                  <a:tcPr marL="50800" marR="50800" marT="50800" marB="5080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20000"/>
                        <a:lumOff val="80000"/>
                      </a:schemeClr>
                    </a:solidFill>
                  </a:tcPr>
                </a:tc>
              </a:tr>
              <a:tr h="562798">
                <a:tc vMerge="1">
                  <a:txBody>
                    <a:bodyPr/>
                    <a:lstStyle/>
                    <a:p>
                      <a:endParaRPr lang="en-US"/>
                    </a:p>
                  </a:txBody>
                  <a:tcPr/>
                </a:tc>
                <a:tc>
                  <a:txBody>
                    <a:bodyPr/>
                    <a:lstStyle/>
                    <a:p>
                      <a:pPr marL="0" marR="40639" lvl="0" indent="0" algn="l" defTabSz="457200">
                        <a:spcBef>
                          <a:spcPts val="700"/>
                        </a:spcBef>
                        <a:buSzPct val="100000"/>
                        <a:buNone/>
                        <a:tabLst>
                          <a:tab pos="914400" algn="l"/>
                        </a:tabLst>
                        <a:defRPr sz="1800">
                          <a:uFillTx/>
                        </a:defRPr>
                      </a:pPr>
                      <a:r>
                        <a:rPr lang="nl-NL" sz="1800" b="1" dirty="0" smtClean="0">
                          <a:uFill>
                            <a:solidFill/>
                          </a:uFill>
                          <a:latin typeface="+mj-lt"/>
                        </a:rPr>
                        <a:t> Analyse</a:t>
                      </a:r>
                      <a:endParaRPr sz="1800" b="1" dirty="0">
                        <a:uFill>
                          <a:solidFill/>
                        </a:uFill>
                        <a:latin typeface="+mj-lt"/>
                      </a:endParaRPr>
                    </a:p>
                  </a:txBody>
                  <a:tcPr marL="50800" marR="50800" marT="50800" marB="5080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c>
                  <a:txBody>
                    <a:bodyPr/>
                    <a:lstStyle/>
                    <a:p>
                      <a:pPr marL="0" marR="40639" lvl="0" indent="0" algn="l" defTabSz="457200">
                        <a:spcBef>
                          <a:spcPts val="700"/>
                        </a:spcBef>
                        <a:buSzPct val="100000"/>
                        <a:buNone/>
                        <a:tabLst>
                          <a:tab pos="914400" algn="l"/>
                        </a:tabLst>
                        <a:defRPr sz="1800">
                          <a:uFillTx/>
                        </a:defRPr>
                      </a:pPr>
                      <a:r>
                        <a:rPr lang="nl-NL" sz="1800" b="0" dirty="0" smtClean="0">
                          <a:uFill>
                            <a:solidFill/>
                          </a:uFill>
                          <a:latin typeface="+mj-lt"/>
                        </a:rPr>
                        <a:t>Onderzoek structuur, variaties, verbindingen</a:t>
                      </a:r>
                      <a:endParaRPr sz="1800" b="0" dirty="0">
                        <a:uFill>
                          <a:solidFill/>
                        </a:uFill>
                        <a:latin typeface="+mj-lt"/>
                      </a:endParaRPr>
                    </a:p>
                  </a:txBody>
                  <a:tcPr marL="50800" marR="50800" marT="50800" marB="5080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20000"/>
                        <a:lumOff val="80000"/>
                      </a:schemeClr>
                    </a:solidFill>
                  </a:tcPr>
                </a:tc>
              </a:tr>
              <a:tr h="639353">
                <a:tc>
                  <a:txBody>
                    <a:bodyPr/>
                    <a:lstStyle/>
                    <a:p>
                      <a:pPr marR="40639" lvl="0" algn="l" defTabSz="457200">
                        <a:spcBef>
                          <a:spcPts val="700"/>
                        </a:spcBef>
                        <a:tabLst>
                          <a:tab pos="914400" algn="l"/>
                        </a:tabLst>
                        <a:defRPr sz="1800">
                          <a:uFillTx/>
                        </a:defRPr>
                      </a:pPr>
                      <a:r>
                        <a:rPr lang="en-GB" sz="1800" b="1" dirty="0" err="1" smtClean="0">
                          <a:solidFill>
                            <a:schemeClr val="tx1"/>
                          </a:solidFill>
                          <a:uFill>
                            <a:solidFill/>
                          </a:uFill>
                          <a:latin typeface="+mj-lt"/>
                        </a:rPr>
                        <a:t>Redeneren</a:t>
                      </a:r>
                      <a:endParaRPr sz="1800" b="1" dirty="0">
                        <a:solidFill>
                          <a:schemeClr val="tx1"/>
                        </a:solidFill>
                        <a:uFill>
                          <a:solidFill/>
                        </a:uFill>
                        <a:latin typeface="+mj-lt"/>
                      </a:endParaRPr>
                    </a:p>
                  </a:txBody>
                  <a:tcPr marL="50800" marR="50800" marT="50800" marB="5080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60000"/>
                        <a:lumOff val="40000"/>
                      </a:schemeClr>
                    </a:solidFill>
                  </a:tcPr>
                </a:tc>
                <a:tc>
                  <a:txBody>
                    <a:bodyPr/>
                    <a:lstStyle/>
                    <a:p>
                      <a:pPr marL="0" marR="40639" lvl="0" indent="0" algn="l" defTabSz="457200">
                        <a:spcBef>
                          <a:spcPts val="700"/>
                        </a:spcBef>
                        <a:buSzPct val="100000"/>
                        <a:buNone/>
                        <a:tabLst>
                          <a:tab pos="914400" algn="l"/>
                        </a:tabLst>
                        <a:defRPr sz="1800">
                          <a:uFillTx/>
                        </a:defRPr>
                      </a:pPr>
                      <a:r>
                        <a:rPr lang="nl-NL" sz="1800" b="1" dirty="0" smtClean="0">
                          <a:uFill>
                            <a:solidFill/>
                          </a:uFill>
                          <a:latin typeface="+mj-lt"/>
                        </a:rPr>
                        <a:t> Redenering, bewijs</a:t>
                      </a:r>
                      <a:endParaRPr sz="1800" b="1" dirty="0">
                        <a:uFill>
                          <a:solidFill/>
                        </a:uFill>
                        <a:latin typeface="+mj-lt"/>
                      </a:endParaRPr>
                    </a:p>
                  </a:txBody>
                  <a:tcPr marL="50800" marR="50800" marT="50800" marB="5080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40000"/>
                        <a:lumOff val="60000"/>
                      </a:schemeClr>
                    </a:solidFill>
                  </a:tcPr>
                </a:tc>
                <a:tc>
                  <a:txBody>
                    <a:bodyPr/>
                    <a:lstStyle/>
                    <a:p>
                      <a:pPr marL="0" marR="40639" lvl="0" indent="0" algn="l" defTabSz="457200">
                        <a:spcBef>
                          <a:spcPts val="700"/>
                        </a:spcBef>
                        <a:buSzPct val="100000"/>
                        <a:buNone/>
                        <a:tabLst>
                          <a:tab pos="914400" algn="l"/>
                        </a:tabLst>
                        <a:defRPr sz="1800">
                          <a:uFillTx/>
                        </a:defRPr>
                      </a:pPr>
                      <a:r>
                        <a:rPr lang="nl-NL" sz="1800" b="0" dirty="0" smtClean="0">
                          <a:uFill>
                            <a:solidFill/>
                          </a:uFill>
                          <a:latin typeface="+mj-lt"/>
                        </a:rPr>
                        <a:t>Test, bevestig en bewijs vermoedens</a:t>
                      </a:r>
                      <a:endParaRPr sz="1800" b="0" dirty="0">
                        <a:uFill>
                          <a:solidFill/>
                        </a:uFill>
                        <a:latin typeface="+mj-lt"/>
                      </a:endParaRPr>
                    </a:p>
                  </a:txBody>
                  <a:tcPr marL="50800" marR="50800" marT="50800" marB="5080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r>
              <a:tr h="531964">
                <a:tc rowSpan="3">
                  <a:txBody>
                    <a:bodyPr/>
                    <a:lstStyle/>
                    <a:p>
                      <a:pPr marR="40639" lvl="0" algn="l" defTabSz="457200">
                        <a:spcBef>
                          <a:spcPts val="700"/>
                        </a:spcBef>
                        <a:tabLst>
                          <a:tab pos="914400" algn="l"/>
                        </a:tabLst>
                        <a:defRPr sz="1800">
                          <a:uFillTx/>
                        </a:defRPr>
                      </a:pPr>
                      <a:r>
                        <a:rPr lang="en-GB" sz="1800" b="1" dirty="0" err="1" smtClean="0">
                          <a:uFill>
                            <a:solidFill/>
                          </a:uFill>
                          <a:latin typeface="+mj-lt"/>
                        </a:rPr>
                        <a:t>Probleemoplos</a:t>
                      </a:r>
                      <a:r>
                        <a:rPr lang="en-GB" sz="1800" b="1" dirty="0" smtClean="0">
                          <a:uFill>
                            <a:solidFill/>
                          </a:uFill>
                          <a:latin typeface="+mj-lt"/>
                        </a:rPr>
                        <a:t>(</a:t>
                      </a:r>
                      <a:r>
                        <a:rPr lang="en-GB" sz="1800" b="1" dirty="0" err="1" smtClean="0">
                          <a:uFill>
                            <a:solidFill/>
                          </a:uFill>
                          <a:latin typeface="+mj-lt"/>
                        </a:rPr>
                        <a:t>strategieen</a:t>
                      </a:r>
                      <a:r>
                        <a:rPr lang="en-GB" sz="1800" b="1" dirty="0" smtClean="0">
                          <a:uFill>
                            <a:solidFill/>
                          </a:uFill>
                          <a:latin typeface="+mj-lt"/>
                        </a:rPr>
                        <a:t>)</a:t>
                      </a:r>
                    </a:p>
                  </a:txBody>
                  <a:tcPr marL="50800" marR="50800" marT="50800" marB="5080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60000"/>
                        <a:lumOff val="40000"/>
                      </a:schemeClr>
                    </a:solidFill>
                  </a:tcPr>
                </a:tc>
                <a:tc>
                  <a:txBody>
                    <a:bodyPr/>
                    <a:lstStyle/>
                    <a:p>
                      <a:pPr marL="0" marR="40639" lvl="0" indent="0" algn="l" defTabSz="457200">
                        <a:spcBef>
                          <a:spcPts val="700"/>
                        </a:spcBef>
                        <a:buSzPct val="100000"/>
                        <a:buNone/>
                        <a:tabLst>
                          <a:tab pos="914400" algn="l"/>
                        </a:tabLst>
                        <a:defRPr sz="1800">
                          <a:uFillTx/>
                        </a:defRPr>
                      </a:pPr>
                      <a:r>
                        <a:rPr lang="nl-NL" sz="1800" b="1" dirty="0" smtClean="0">
                          <a:uFill>
                            <a:solidFill/>
                          </a:uFill>
                          <a:latin typeface="+mj-lt"/>
                        </a:rPr>
                        <a:t> Wiskundig model</a:t>
                      </a:r>
                      <a:endParaRPr sz="1800" b="1" dirty="0">
                        <a:uFill>
                          <a:solidFill/>
                        </a:uFill>
                        <a:latin typeface="+mj-lt"/>
                      </a:endParaRPr>
                    </a:p>
                  </a:txBody>
                  <a:tcPr marL="50800" marR="50800" marT="50800" marB="5080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40000"/>
                        <a:lumOff val="60000"/>
                      </a:schemeClr>
                    </a:solidFill>
                  </a:tcPr>
                </a:tc>
                <a:tc>
                  <a:txBody>
                    <a:bodyPr/>
                    <a:lstStyle/>
                    <a:p>
                      <a:pPr marL="0" marR="40639" lvl="0" indent="0" algn="l" defTabSz="457200">
                        <a:spcBef>
                          <a:spcPts val="700"/>
                        </a:spcBef>
                        <a:buSzPct val="100000"/>
                        <a:buNone/>
                        <a:tabLst>
                          <a:tab pos="914400" algn="l"/>
                        </a:tabLst>
                        <a:defRPr sz="1800">
                          <a:uFillTx/>
                        </a:defRPr>
                      </a:pPr>
                      <a:r>
                        <a:rPr lang="nl-NL" sz="1800" b="0" dirty="0" smtClean="0">
                          <a:uFill>
                            <a:solidFill/>
                          </a:uFill>
                          <a:latin typeface="+mj-lt"/>
                        </a:rPr>
                        <a:t>Modellen en problemen formuleren</a:t>
                      </a:r>
                      <a:endParaRPr sz="1800" b="0" dirty="0">
                        <a:uFill>
                          <a:solidFill/>
                        </a:uFill>
                        <a:latin typeface="+mj-lt"/>
                      </a:endParaRPr>
                    </a:p>
                  </a:txBody>
                  <a:tcPr marL="50800" marR="50800" marT="50800" marB="5080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r>
              <a:tr h="528053">
                <a:tc vMerge="1">
                  <a:txBody>
                    <a:bodyPr/>
                    <a:lstStyle/>
                    <a:p>
                      <a:endParaRPr lang="en-US"/>
                    </a:p>
                  </a:txBody>
                  <a:tcPr/>
                </a:tc>
                <a:tc>
                  <a:txBody>
                    <a:bodyPr/>
                    <a:lstStyle/>
                    <a:p>
                      <a:pPr marL="0" marR="40639" lvl="0" indent="0" algn="l" defTabSz="457200">
                        <a:spcBef>
                          <a:spcPts val="700"/>
                        </a:spcBef>
                        <a:buSzPct val="100000"/>
                        <a:buNone/>
                        <a:tabLst>
                          <a:tab pos="914400" algn="l"/>
                        </a:tabLst>
                        <a:defRPr sz="1800">
                          <a:uFillTx/>
                        </a:defRPr>
                      </a:pPr>
                      <a:r>
                        <a:rPr lang="nl-NL" sz="1800" b="1" dirty="0" smtClean="0">
                          <a:uFill>
                            <a:solidFill/>
                          </a:uFill>
                          <a:latin typeface="+mj-lt"/>
                        </a:rPr>
                        <a:t> Oplossing</a:t>
                      </a:r>
                      <a:endParaRPr sz="1800" b="1" dirty="0">
                        <a:uFill>
                          <a:solidFill/>
                        </a:uFill>
                        <a:latin typeface="+mj-lt"/>
                      </a:endParaRPr>
                    </a:p>
                  </a:txBody>
                  <a:tcPr marL="50800" marR="50800" marT="50800" marB="5080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40000"/>
                        <a:lumOff val="60000"/>
                      </a:schemeClr>
                    </a:solidFill>
                  </a:tcPr>
                </a:tc>
                <a:tc>
                  <a:txBody>
                    <a:bodyPr/>
                    <a:lstStyle/>
                    <a:p>
                      <a:pPr marL="228600" marR="40639" lvl="0" indent="-228600" algn="l" defTabSz="457200">
                        <a:spcBef>
                          <a:spcPts val="700"/>
                        </a:spcBef>
                        <a:buSzPct val="100000"/>
                        <a:buChar char="•"/>
                        <a:tabLst>
                          <a:tab pos="914400" algn="l"/>
                        </a:tabLst>
                        <a:defRPr sz="1800">
                          <a:uFillTx/>
                        </a:defRPr>
                      </a:pPr>
                      <a:r>
                        <a:rPr lang="nl-NL" sz="1800" b="0" dirty="0" err="1" smtClean="0">
                          <a:uFill>
                            <a:solidFill/>
                          </a:uFill>
                          <a:latin typeface="+mj-lt"/>
                        </a:rPr>
                        <a:t>Strategieen</a:t>
                      </a:r>
                      <a:r>
                        <a:rPr lang="nl-NL" sz="1800" b="0" dirty="0" smtClean="0">
                          <a:uFill>
                            <a:solidFill/>
                          </a:uFill>
                          <a:latin typeface="+mj-lt"/>
                        </a:rPr>
                        <a:t> gebruiken om probleem op te lossen</a:t>
                      </a:r>
                      <a:endParaRPr sz="1800" b="0" dirty="0">
                        <a:uFill>
                          <a:solidFill/>
                        </a:uFill>
                        <a:latin typeface="+mj-lt"/>
                      </a:endParaRPr>
                    </a:p>
                  </a:txBody>
                  <a:tcPr marL="50800" marR="50800" marT="50800" marB="5080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r>
              <a:tr h="694790">
                <a:tc vMerge="1">
                  <a:txBody>
                    <a:bodyPr/>
                    <a:lstStyle/>
                    <a:p>
                      <a:endParaRPr lang="en-US"/>
                    </a:p>
                  </a:txBody>
                  <a:tcPr/>
                </a:tc>
                <a:tc>
                  <a:txBody>
                    <a:bodyPr/>
                    <a:lstStyle/>
                    <a:p>
                      <a:pPr marL="0" marR="40639" lvl="0" indent="0" algn="l" defTabSz="457200">
                        <a:spcBef>
                          <a:spcPts val="700"/>
                        </a:spcBef>
                        <a:buSzPct val="100000"/>
                        <a:buNone/>
                        <a:tabLst>
                          <a:tab pos="914400" algn="l"/>
                        </a:tabLst>
                        <a:defRPr sz="1800">
                          <a:uFillTx/>
                        </a:defRPr>
                      </a:pPr>
                      <a:r>
                        <a:rPr lang="en-GB" sz="1800" b="1" dirty="0" smtClean="0">
                          <a:uFill>
                            <a:solidFill/>
                          </a:uFill>
                          <a:latin typeface="+mj-lt"/>
                        </a:rPr>
                        <a:t> </a:t>
                      </a:r>
                      <a:r>
                        <a:rPr lang="en-GB" sz="1800" b="1" dirty="0" err="1" smtClean="0">
                          <a:uFill>
                            <a:solidFill/>
                          </a:uFill>
                          <a:latin typeface="+mj-lt"/>
                        </a:rPr>
                        <a:t>Kritisch</a:t>
                      </a:r>
                      <a:r>
                        <a:rPr lang="en-GB" sz="1800" b="1" dirty="0" smtClean="0">
                          <a:uFill>
                            <a:solidFill/>
                          </a:uFill>
                          <a:latin typeface="+mj-lt"/>
                        </a:rPr>
                        <a:t> </a:t>
                      </a:r>
                      <a:r>
                        <a:rPr lang="en-GB" sz="1800" b="1" dirty="0" err="1" smtClean="0">
                          <a:uFill>
                            <a:solidFill/>
                          </a:uFill>
                          <a:latin typeface="+mj-lt"/>
                        </a:rPr>
                        <a:t>commentaar</a:t>
                      </a:r>
                      <a:endParaRPr sz="1800" b="1" dirty="0">
                        <a:uFill>
                          <a:solidFill/>
                        </a:uFill>
                        <a:latin typeface="+mj-lt"/>
                      </a:endParaRPr>
                    </a:p>
                  </a:txBody>
                  <a:tcPr marL="50800" marR="50800" marT="50800" marB="5080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40000"/>
                        <a:lumOff val="60000"/>
                      </a:schemeClr>
                    </a:solidFill>
                  </a:tcPr>
                </a:tc>
                <a:tc>
                  <a:txBody>
                    <a:bodyPr/>
                    <a:lstStyle/>
                    <a:p>
                      <a:pPr marL="228600" marR="40639" lvl="0" indent="-228600" algn="l" defTabSz="457200">
                        <a:spcBef>
                          <a:spcPts val="700"/>
                        </a:spcBef>
                        <a:buSzPct val="100000"/>
                        <a:buChar char="•"/>
                        <a:tabLst>
                          <a:tab pos="914400" algn="l"/>
                        </a:tabLst>
                        <a:defRPr sz="1800">
                          <a:uFillTx/>
                        </a:defRPr>
                      </a:pPr>
                      <a:r>
                        <a:rPr lang="nl-NL" sz="1800" b="0" dirty="0" smtClean="0">
                          <a:uFill>
                            <a:solidFill/>
                          </a:uFill>
                          <a:latin typeface="+mj-lt"/>
                        </a:rPr>
                        <a:t>Oplossingen</a:t>
                      </a:r>
                      <a:r>
                        <a:rPr lang="nl-NL" sz="1800" b="0" baseline="0" dirty="0" smtClean="0">
                          <a:uFill>
                            <a:solidFill/>
                          </a:uFill>
                          <a:latin typeface="+mj-lt"/>
                        </a:rPr>
                        <a:t> en </a:t>
                      </a:r>
                      <a:r>
                        <a:rPr lang="nl-NL" sz="1800" b="0" baseline="0" dirty="0" err="1" smtClean="0">
                          <a:uFill>
                            <a:solidFill/>
                          </a:uFill>
                          <a:latin typeface="+mj-lt"/>
                        </a:rPr>
                        <a:t>strategieen</a:t>
                      </a:r>
                      <a:r>
                        <a:rPr lang="nl-NL" sz="1800" b="0" baseline="0" dirty="0" smtClean="0">
                          <a:uFill>
                            <a:solidFill/>
                          </a:uFill>
                          <a:latin typeface="+mj-lt"/>
                        </a:rPr>
                        <a:t> interpreteren en evalueren</a:t>
                      </a:r>
                      <a:endParaRPr sz="1800" b="0" dirty="0">
                        <a:uFill>
                          <a:solidFill/>
                        </a:uFill>
                        <a:latin typeface="+mj-lt"/>
                      </a:endParaRPr>
                    </a:p>
                  </a:txBody>
                  <a:tcPr marL="50800" marR="50800" marT="50800" marB="5080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r>
            </a:tbl>
          </a:graphicData>
        </a:graphic>
      </p:graphicFrame>
      <p:sp>
        <p:nvSpPr>
          <p:cNvPr id="2" name="Titel 1"/>
          <p:cNvSpPr>
            <a:spLocks noGrp="1"/>
          </p:cNvSpPr>
          <p:nvPr>
            <p:ph type="title"/>
          </p:nvPr>
        </p:nvSpPr>
        <p:spPr>
          <a:xfrm>
            <a:off x="395224" y="206077"/>
            <a:ext cx="7269480" cy="728662"/>
          </a:xfrm>
        </p:spPr>
        <p:txBody>
          <a:bodyPr>
            <a:normAutofit fontScale="90000"/>
          </a:bodyPr>
          <a:lstStyle/>
          <a:p>
            <a:r>
              <a:rPr lang="nl-NL" dirty="0" smtClean="0"/>
              <a:t>Keuze vertaalcirkel, </a:t>
            </a:r>
            <a:r>
              <a:rPr lang="nl-NL" sz="1600" dirty="0" smtClean="0"/>
              <a:t>schema naar Birgit </a:t>
            </a:r>
            <a:r>
              <a:rPr lang="nl-NL" sz="1600" dirty="0" err="1"/>
              <a:t>P</a:t>
            </a:r>
            <a:r>
              <a:rPr lang="nl-NL" sz="1600" dirty="0" err="1" smtClean="0"/>
              <a:t>epin</a:t>
            </a:r>
            <a:r>
              <a:rPr lang="nl-NL" sz="1600" dirty="0" smtClean="0"/>
              <a:t> (2017)</a:t>
            </a:r>
            <a:endParaRPr lang="nl-NL" dirty="0"/>
          </a:p>
        </p:txBody>
      </p:sp>
    </p:spTree>
    <p:extLst>
      <p:ext uri="{BB962C8B-B14F-4D97-AF65-F5344CB8AC3E}">
        <p14:creationId xmlns:p14="http://schemas.microsoft.com/office/powerpoint/2010/main" val="2476225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Theorie, voorbeeld en filmpje</a:t>
            </a:r>
          </a:p>
        </p:txBody>
      </p:sp>
      <p:sp>
        <p:nvSpPr>
          <p:cNvPr id="3" name="Tijdelijke aanduiding voor tekst 2"/>
          <p:cNvSpPr>
            <a:spLocks noGrp="1"/>
          </p:cNvSpPr>
          <p:nvPr>
            <p:ph type="body" idx="1"/>
          </p:nvPr>
        </p:nvSpPr>
        <p:spPr/>
        <p:txBody>
          <a:bodyPr/>
          <a:lstStyle/>
          <a:p>
            <a:endParaRPr lang="nl-NL"/>
          </a:p>
        </p:txBody>
      </p:sp>
    </p:spTree>
    <p:extLst>
      <p:ext uri="{BB962C8B-B14F-4D97-AF65-F5344CB8AC3E}">
        <p14:creationId xmlns:p14="http://schemas.microsoft.com/office/powerpoint/2010/main" val="3681232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79388" y="252388"/>
            <a:ext cx="4671472" cy="523220"/>
          </a:xfrm>
          <a:prstGeom prst="rect">
            <a:avLst/>
          </a:prstGeom>
        </p:spPr>
        <p:txBody>
          <a:bodyPr wrap="none">
            <a:spAutoFit/>
          </a:bodyPr>
          <a:lstStyle/>
          <a:p>
            <a:pPr>
              <a:defRPr/>
            </a:pPr>
            <a:r>
              <a:rPr lang="nl-NL" dirty="0" smtClean="0">
                <a:ea typeface="ＭＳ Ｐゴシック" pitchFamily="34" charset="-128"/>
              </a:rPr>
              <a:t>Vertaalcirkel</a:t>
            </a:r>
            <a:r>
              <a:rPr lang="nl-NL" sz="2800" dirty="0" smtClean="0">
                <a:ea typeface="ＭＳ Ｐゴシック" pitchFamily="34" charset="-128"/>
              </a:rPr>
              <a:t>, Jos van Erp 1996</a:t>
            </a:r>
            <a:endParaRPr lang="en-US" sz="2800" dirty="0">
              <a:ea typeface="ＭＳ Ｐゴシック" pitchFamily="34" charset="-128"/>
            </a:endParaRPr>
          </a:p>
        </p:txBody>
      </p:sp>
      <p:sp>
        <p:nvSpPr>
          <p:cNvPr id="3" name="Rechthoek 2"/>
          <p:cNvSpPr/>
          <p:nvPr/>
        </p:nvSpPr>
        <p:spPr>
          <a:xfrm>
            <a:off x="654348" y="898719"/>
            <a:ext cx="6624736" cy="5632311"/>
          </a:xfrm>
          <a:prstGeom prst="rect">
            <a:avLst/>
          </a:prstGeom>
        </p:spPr>
        <p:txBody>
          <a:bodyPr wrap="square">
            <a:spAutoFit/>
          </a:bodyPr>
          <a:lstStyle/>
          <a:p>
            <a:pPr>
              <a:defRPr/>
            </a:pPr>
            <a:r>
              <a:rPr lang="nl-NL" sz="2800" b="0" dirty="0" smtClean="0">
                <a:ea typeface="ＭＳ Ｐゴシック" pitchFamily="34" charset="-128"/>
              </a:rPr>
              <a:t>Jos van </a:t>
            </a:r>
            <a:r>
              <a:rPr lang="nl-NL" sz="2800" b="0" dirty="0">
                <a:ea typeface="ＭＳ Ｐゴシック" pitchFamily="34" charset="-128"/>
              </a:rPr>
              <a:t>E</a:t>
            </a:r>
            <a:r>
              <a:rPr lang="nl-NL" sz="2800" b="0" dirty="0" smtClean="0">
                <a:ea typeface="ＭＳ Ｐゴシック" pitchFamily="34" charset="-128"/>
              </a:rPr>
              <a:t>rp heeft de Vertaalcirkel eind vorige eeuw opgenomen in haar gezaghebbende boek “Rekenproblemen..”.</a:t>
            </a:r>
          </a:p>
          <a:p>
            <a:pPr>
              <a:defRPr/>
            </a:pPr>
            <a:r>
              <a:rPr lang="nl-NL" sz="2800" b="0" dirty="0" smtClean="0">
                <a:ea typeface="ＭＳ Ｐゴシック" pitchFamily="34" charset="-128"/>
              </a:rPr>
              <a:t>Zij heeft die geïntroduceerd om de relatie te vergemakkelijken tussen rekenen en realiteit (zij noemt die relatie de H</a:t>
            </a:r>
            <a:r>
              <a:rPr lang="nl-NL" sz="2000" b="0" dirty="0" smtClean="0">
                <a:ea typeface="ＭＳ Ｐゴシック" pitchFamily="34" charset="-128"/>
              </a:rPr>
              <a:t>(</a:t>
            </a:r>
            <a:r>
              <a:rPr lang="nl-NL" sz="2000" b="0" dirty="0" err="1" smtClean="0">
                <a:ea typeface="ＭＳ Ｐゴシック" pitchFamily="34" charset="-128"/>
              </a:rPr>
              <a:t>andeling</a:t>
            </a:r>
            <a:r>
              <a:rPr lang="nl-NL" sz="2000" b="0" dirty="0" smtClean="0">
                <a:ea typeface="ＭＳ Ｐゴシック" pitchFamily="34" charset="-128"/>
              </a:rPr>
              <a:t>)</a:t>
            </a:r>
            <a:r>
              <a:rPr lang="nl-NL" sz="2800" b="0" dirty="0" smtClean="0">
                <a:ea typeface="ＭＳ Ｐゴシック" pitchFamily="34" charset="-128"/>
                <a:sym typeface="Wingdings" panose="05000000000000000000" pitchFamily="2" charset="2"/>
              </a:rPr>
              <a:t>F</a:t>
            </a:r>
            <a:r>
              <a:rPr lang="nl-NL" sz="2000" b="0" dirty="0" smtClean="0">
                <a:ea typeface="ＭＳ Ｐゴシック" pitchFamily="34" charset="-128"/>
                <a:sym typeface="Wingdings" panose="05000000000000000000" pitchFamily="2" charset="2"/>
              </a:rPr>
              <a:t>(</a:t>
            </a:r>
            <a:r>
              <a:rPr lang="nl-NL" sz="2000" b="0" dirty="0" err="1" smtClean="0">
                <a:ea typeface="ＭＳ Ｐゴシック" pitchFamily="34" charset="-128"/>
                <a:sym typeface="Wingdings" panose="05000000000000000000" pitchFamily="2" charset="2"/>
              </a:rPr>
              <a:t>ormule</a:t>
            </a:r>
            <a:r>
              <a:rPr lang="nl-NL" sz="2000" b="0" dirty="0" smtClean="0">
                <a:ea typeface="ＭＳ Ｐゴシック" pitchFamily="34" charset="-128"/>
                <a:sym typeface="Wingdings" panose="05000000000000000000" pitchFamily="2" charset="2"/>
              </a:rPr>
              <a:t>) </a:t>
            </a:r>
            <a:r>
              <a:rPr lang="nl-NL" sz="2800" b="0" dirty="0" smtClean="0">
                <a:ea typeface="ＭＳ Ｐゴシック" pitchFamily="34" charset="-128"/>
                <a:sym typeface="Wingdings" panose="05000000000000000000" pitchFamily="2" charset="2"/>
              </a:rPr>
              <a:t>- koppeling)</a:t>
            </a:r>
          </a:p>
          <a:p>
            <a:pPr>
              <a:defRPr/>
            </a:pPr>
            <a:endParaRPr lang="nl-NL" sz="2800" b="0" dirty="0" smtClean="0">
              <a:ea typeface="ＭＳ Ｐゴシック" pitchFamily="34" charset="-128"/>
              <a:sym typeface="Wingdings" panose="05000000000000000000" pitchFamily="2" charset="2"/>
            </a:endParaRPr>
          </a:p>
          <a:p>
            <a:pPr>
              <a:defRPr/>
            </a:pPr>
            <a:r>
              <a:rPr lang="nl-NL" sz="2000" b="0" dirty="0" smtClean="0">
                <a:ea typeface="ＭＳ Ｐゴシック" pitchFamily="34" charset="-128"/>
              </a:rPr>
              <a:t>“…De bonte wereld is te gecompliceerd om er in elke situatie op eigen kracht algemene rekenformules in te herkennen, te meer als deze formules zelf nog maar vaag en </a:t>
            </a:r>
            <a:r>
              <a:rPr lang="nl-NL" sz="2000" b="0" dirty="0" err="1" smtClean="0">
                <a:ea typeface="ＭＳ Ｐゴシック" pitchFamily="34" charset="-128"/>
              </a:rPr>
              <a:t>half-begrepen</a:t>
            </a:r>
            <a:r>
              <a:rPr lang="nl-NL" sz="2000" b="0" dirty="0" smtClean="0">
                <a:ea typeface="ＭＳ Ｐゴシック" pitchFamily="34" charset="-128"/>
              </a:rPr>
              <a:t> zijn..”</a:t>
            </a:r>
            <a:endParaRPr lang="en-US" sz="2000" b="0" dirty="0">
              <a:ea typeface="ＭＳ Ｐゴシック" pitchFamily="34" charset="-128"/>
            </a:endParaRPr>
          </a:p>
        </p:txBody>
      </p:sp>
    </p:spTree>
    <p:extLst>
      <p:ext uri="{BB962C8B-B14F-4D97-AF65-F5344CB8AC3E}">
        <p14:creationId xmlns:p14="http://schemas.microsoft.com/office/powerpoint/2010/main" val="1219073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688504" y="370880"/>
            <a:ext cx="1588897" cy="369332"/>
          </a:xfrm>
          <a:prstGeom prst="rect">
            <a:avLst/>
          </a:prstGeom>
        </p:spPr>
        <p:txBody>
          <a:bodyPr wrap="none">
            <a:spAutoFit/>
          </a:bodyPr>
          <a:lstStyle/>
          <a:p>
            <a:r>
              <a:rPr lang="nl-NL" dirty="0">
                <a:ea typeface="ＭＳ Ｐゴシック" pitchFamily="34" charset="-128"/>
              </a:rPr>
              <a:t>Vertaalcirkel</a:t>
            </a:r>
            <a:endParaRPr lang="en-US" dirty="0"/>
          </a:p>
        </p:txBody>
      </p:sp>
      <p:sp>
        <p:nvSpPr>
          <p:cNvPr id="3" name="Rechthoek 2"/>
          <p:cNvSpPr/>
          <p:nvPr/>
        </p:nvSpPr>
        <p:spPr>
          <a:xfrm>
            <a:off x="861988" y="1387500"/>
            <a:ext cx="6768752" cy="4770537"/>
          </a:xfrm>
          <a:prstGeom prst="rect">
            <a:avLst/>
          </a:prstGeom>
        </p:spPr>
        <p:txBody>
          <a:bodyPr wrap="square">
            <a:spAutoFit/>
          </a:bodyPr>
          <a:lstStyle/>
          <a:p>
            <a:r>
              <a:rPr lang="nl-NL" sz="2800" b="0" dirty="0" smtClean="0">
                <a:ea typeface="ＭＳ Ｐゴシック" pitchFamily="34" charset="-128"/>
              </a:rPr>
              <a:t>Van Erp onderscheidt in de vertaalcirkel zes verschillende categorieën handelingen:</a:t>
            </a:r>
          </a:p>
          <a:p>
            <a:r>
              <a:rPr lang="nl-NL" sz="2800" dirty="0" smtClean="0">
                <a:ea typeface="ＭＳ Ｐゴシック" pitchFamily="34" charset="-128"/>
              </a:rPr>
              <a:t>H</a:t>
            </a:r>
            <a:r>
              <a:rPr lang="nl-NL" sz="2800" b="0" dirty="0" smtClean="0">
                <a:ea typeface="ＭＳ Ｐゴシック" pitchFamily="34" charset="-128"/>
              </a:rPr>
              <a:t>: </a:t>
            </a:r>
            <a:r>
              <a:rPr lang="nl-NL" sz="2400" b="0" dirty="0" smtClean="0">
                <a:ea typeface="ＭＳ Ｐゴシック" pitchFamily="34" charset="-128"/>
              </a:rPr>
              <a:t>handeling uitvoeren met blokjes of fiches</a:t>
            </a:r>
          </a:p>
          <a:p>
            <a:r>
              <a:rPr lang="nl-NL" sz="2800" dirty="0" smtClean="0">
                <a:ea typeface="ＭＳ Ｐゴシック" pitchFamily="34" charset="-128"/>
              </a:rPr>
              <a:t>S</a:t>
            </a:r>
            <a:r>
              <a:rPr lang="nl-NL" sz="2800" b="0" dirty="0" smtClean="0">
                <a:ea typeface="ＭＳ Ｐゴシック" pitchFamily="34" charset="-128"/>
              </a:rPr>
              <a:t>: </a:t>
            </a:r>
            <a:r>
              <a:rPr lang="nl-NL" sz="2400" b="0" dirty="0" smtClean="0">
                <a:ea typeface="ＭＳ Ｐゴシック" pitchFamily="34" charset="-128"/>
              </a:rPr>
              <a:t>handeling spelen met concreet materiaal, 	kinderen of poppen</a:t>
            </a:r>
            <a:endParaRPr lang="nl-NL" sz="2800" b="0" dirty="0" smtClean="0">
              <a:ea typeface="ＭＳ Ｐゴシック" pitchFamily="34" charset="-128"/>
            </a:endParaRPr>
          </a:p>
          <a:p>
            <a:r>
              <a:rPr lang="nl-NL" sz="2800" dirty="0" smtClean="0">
                <a:ea typeface="ＭＳ Ｐゴシック" pitchFamily="34" charset="-128"/>
              </a:rPr>
              <a:t>V</a:t>
            </a:r>
            <a:r>
              <a:rPr lang="nl-NL" sz="2800" b="0" dirty="0" smtClean="0">
                <a:ea typeface="ＭＳ Ｐゴシック" pitchFamily="34" charset="-128"/>
              </a:rPr>
              <a:t>: </a:t>
            </a:r>
            <a:r>
              <a:rPr lang="nl-NL" sz="2400" b="0" dirty="0" smtClean="0">
                <a:ea typeface="ＭＳ Ｐゴシック" pitchFamily="34" charset="-128"/>
              </a:rPr>
              <a:t>het gebeuren in een verhaal weergeven</a:t>
            </a:r>
          </a:p>
          <a:p>
            <a:r>
              <a:rPr lang="nl-NL" sz="2800" dirty="0" smtClean="0">
                <a:ea typeface="ＭＳ Ｐゴシック" pitchFamily="34" charset="-128"/>
              </a:rPr>
              <a:t>T</a:t>
            </a:r>
            <a:r>
              <a:rPr lang="nl-NL" sz="2800" b="0" dirty="0" smtClean="0">
                <a:ea typeface="ＭＳ Ｐゴシック" pitchFamily="34" charset="-128"/>
              </a:rPr>
              <a:t>:  </a:t>
            </a:r>
            <a:r>
              <a:rPr lang="nl-NL" sz="2400" b="0" dirty="0" smtClean="0">
                <a:ea typeface="ＭＳ Ｐゴシック" pitchFamily="34" charset="-128"/>
              </a:rPr>
              <a:t>handeling tekenen</a:t>
            </a:r>
          </a:p>
          <a:p>
            <a:r>
              <a:rPr lang="nl-NL" sz="2800" dirty="0" smtClean="0">
                <a:ea typeface="ＭＳ Ｐゴシック" pitchFamily="34" charset="-128"/>
              </a:rPr>
              <a:t>G</a:t>
            </a:r>
            <a:r>
              <a:rPr lang="nl-NL" sz="2800" b="0" dirty="0" smtClean="0">
                <a:ea typeface="ＭＳ Ｐゴシック" pitchFamily="34" charset="-128"/>
              </a:rPr>
              <a:t>: </a:t>
            </a:r>
            <a:r>
              <a:rPr lang="nl-NL" sz="2400" b="0" dirty="0" smtClean="0">
                <a:ea typeface="ＭＳ Ｐゴシック" pitchFamily="34" charset="-128"/>
              </a:rPr>
              <a:t>handeling weergeven op de getallenlijn</a:t>
            </a:r>
          </a:p>
          <a:p>
            <a:r>
              <a:rPr lang="nl-NL" sz="2800" dirty="0" smtClean="0">
                <a:ea typeface="ＭＳ Ｐゴシック" pitchFamily="34" charset="-128"/>
              </a:rPr>
              <a:t>F</a:t>
            </a:r>
            <a:r>
              <a:rPr lang="nl-NL" sz="2800" b="0" dirty="0" smtClean="0">
                <a:ea typeface="ＭＳ Ｐゴシック" pitchFamily="34" charset="-128"/>
              </a:rPr>
              <a:t>:  </a:t>
            </a:r>
            <a:r>
              <a:rPr lang="nl-NL" sz="2400" b="0" dirty="0" smtClean="0">
                <a:ea typeface="ＭＳ Ｐゴシック" pitchFamily="34" charset="-128"/>
              </a:rPr>
              <a:t>handeling in een formule weergeven</a:t>
            </a:r>
          </a:p>
          <a:p>
            <a:endParaRPr lang="en-US" sz="2800" b="0" dirty="0"/>
          </a:p>
        </p:txBody>
      </p:sp>
    </p:spTree>
    <p:extLst>
      <p:ext uri="{BB962C8B-B14F-4D97-AF65-F5344CB8AC3E}">
        <p14:creationId xmlns:p14="http://schemas.microsoft.com/office/powerpoint/2010/main" val="2337119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1803401" y="1990724"/>
            <a:ext cx="5063556" cy="3971933"/>
          </a:xfrm>
          <a:prstGeom prst="rect">
            <a:avLst/>
          </a:prstGeom>
        </p:spPr>
      </p:pic>
      <p:sp>
        <p:nvSpPr>
          <p:cNvPr id="3" name="Rechthoek 2"/>
          <p:cNvSpPr/>
          <p:nvPr/>
        </p:nvSpPr>
        <p:spPr>
          <a:xfrm>
            <a:off x="2014969" y="692696"/>
            <a:ext cx="3742756" cy="523220"/>
          </a:xfrm>
          <a:prstGeom prst="rect">
            <a:avLst/>
          </a:prstGeom>
        </p:spPr>
        <p:txBody>
          <a:bodyPr wrap="none">
            <a:spAutoFit/>
          </a:bodyPr>
          <a:lstStyle/>
          <a:p>
            <a:r>
              <a:rPr lang="nl-NL" sz="2800" dirty="0" smtClean="0">
                <a:ea typeface="ＭＳ Ｐゴシック" pitchFamily="34" charset="-128"/>
              </a:rPr>
              <a:t>Vertaalcirkel visueel:</a:t>
            </a:r>
            <a:endParaRPr lang="en-US" sz="2800" dirty="0"/>
          </a:p>
        </p:txBody>
      </p:sp>
    </p:spTree>
    <p:extLst>
      <p:ext uri="{BB962C8B-B14F-4D97-AF65-F5344CB8AC3E}">
        <p14:creationId xmlns:p14="http://schemas.microsoft.com/office/powerpoint/2010/main" val="3511302022"/>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Weergave</Template>
  <TotalTime>0</TotalTime>
  <Words>1212</Words>
  <Application>Microsoft Office PowerPoint</Application>
  <PresentationFormat>Diavoorstelling (4:3)</PresentationFormat>
  <Paragraphs>177</Paragraphs>
  <Slides>39</Slides>
  <Notes>10</Notes>
  <HiddenSlides>0</HiddenSlides>
  <MMClips>0</MMClips>
  <ScaleCrop>false</ScaleCrop>
  <HeadingPairs>
    <vt:vector size="6" baseType="variant">
      <vt:variant>
        <vt:lpstr>Gebruikte lettertypen</vt:lpstr>
      </vt:variant>
      <vt:variant>
        <vt:i4>10</vt:i4>
      </vt:variant>
      <vt:variant>
        <vt:lpstr>Thema</vt:lpstr>
      </vt:variant>
      <vt:variant>
        <vt:i4>1</vt:i4>
      </vt:variant>
      <vt:variant>
        <vt:lpstr>Diatitels</vt:lpstr>
      </vt:variant>
      <vt:variant>
        <vt:i4>39</vt:i4>
      </vt:variant>
    </vt:vector>
  </HeadingPairs>
  <TitlesOfParts>
    <vt:vector size="50" baseType="lpstr">
      <vt:lpstr>ＭＳ Ｐゴシック</vt:lpstr>
      <vt:lpstr>Arial</vt:lpstr>
      <vt:lpstr>Calibri</vt:lpstr>
      <vt:lpstr>Cambria Math</vt:lpstr>
      <vt:lpstr>Century Schoolbook</vt:lpstr>
      <vt:lpstr>Comic Sans MS</vt:lpstr>
      <vt:lpstr>StarSymbol</vt:lpstr>
      <vt:lpstr>Times New Roman</vt:lpstr>
      <vt:lpstr>Wingdings</vt:lpstr>
      <vt:lpstr>Wingdings 2</vt:lpstr>
      <vt:lpstr>View</vt:lpstr>
      <vt:lpstr>Onderzoek naar en praktijk van de Vertaalcirkel als middel tot professionalisering van pabodocenten en rekenspecialisten </vt:lpstr>
      <vt:lpstr>Opzet werkgroep</vt:lpstr>
      <vt:lpstr>PLG regio Arnhem-Nijmegen</vt:lpstr>
      <vt:lpstr>PLG Rekenen</vt:lpstr>
      <vt:lpstr>Keuze vertaalcirkel, schema naar Birgit Pepin (2017)</vt:lpstr>
      <vt:lpstr>Theorie, voorbeeld en filmpje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Vertaalcirkel</vt:lpstr>
      <vt:lpstr>vertaalcirkel</vt:lpstr>
      <vt:lpstr>Samengevat</vt:lpstr>
      <vt:lpstr>PowerPoint-presentatie</vt:lpstr>
      <vt:lpstr>Uitwisseling en gesprek</vt:lpstr>
      <vt:lpstr>Middenbouw</vt:lpstr>
      <vt:lpstr>PowerPoint-presentatie</vt:lpstr>
      <vt:lpstr>PowerPoint-presentatie</vt:lpstr>
      <vt:lpstr>PowerPoint-presentatie</vt:lpstr>
      <vt:lpstr>PowerPoint-presentatie</vt:lpstr>
      <vt:lpstr>PowerPoint-presentatie</vt:lpstr>
      <vt:lpstr>PowerPoint-presentatie</vt:lpstr>
      <vt:lpstr>Bovenbouw en speciaal basisonderwijs</vt:lpstr>
      <vt:lpstr>PowerPoint-presentatie</vt:lpstr>
      <vt:lpstr>PowerPoint-presentatie</vt:lpstr>
      <vt:lpstr>PowerPoint-presentatie</vt:lpstr>
      <vt:lpstr>PowerPoint-presentatie</vt:lpstr>
      <vt:lpstr>Pabo</vt:lpstr>
      <vt:lpstr>PowerPoint-presentatie</vt:lpstr>
      <vt:lpstr>PowerPoint-presentatie</vt:lpstr>
      <vt:lpstr>Afsluiting</vt:lpstr>
      <vt:lpstr>Wat heeft het ons gebracht?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Onderzoek naar en praktijk van de Vertaalcirkel als middel tot professionalisering van pabodocenten en rekenspecialisten</dc:title>
  <dc:creator>Gerard Boersma</dc:creator>
  <cp:lastModifiedBy>Gerard Boersma</cp:lastModifiedBy>
  <cp:revision>23</cp:revision>
  <dcterms:created xsi:type="dcterms:W3CDTF">2016-12-06T08:13:42Z</dcterms:created>
  <dcterms:modified xsi:type="dcterms:W3CDTF">2017-03-22T12:53:59Z</dcterms:modified>
</cp:coreProperties>
</file>